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73" r:id="rId4"/>
    <p:sldId id="269" r:id="rId5"/>
    <p:sldId id="268" r:id="rId6"/>
    <p:sldId id="259" r:id="rId7"/>
    <p:sldId id="260" r:id="rId8"/>
    <p:sldId id="261" r:id="rId9"/>
    <p:sldId id="262" r:id="rId10"/>
    <p:sldId id="270" r:id="rId11"/>
    <p:sldId id="263" r:id="rId12"/>
    <p:sldId id="271" r:id="rId13"/>
    <p:sldId id="264" r:id="rId14"/>
    <p:sldId id="265" r:id="rId15"/>
    <p:sldId id="274" r:id="rId16"/>
    <p:sldId id="266" r:id="rId17"/>
    <p:sldId id="267" r:id="rId18"/>
    <p:sldId id="272" r:id="rId19"/>
  </p:sldIdLst>
  <p:sldSz cx="18288000" cy="10287000"/>
  <p:notesSz cx="6858000" cy="9144000"/>
  <p:embeddedFontLst>
    <p:embeddedFont>
      <p:font typeface="Canva Sans" panose="020B0604020202020204" charset="0"/>
      <p:regular r:id="rId20"/>
    </p:embeddedFont>
    <p:embeddedFont>
      <p:font typeface="Cooper Black" panose="0208090404030B020404" pitchFamily="18" charset="0"/>
      <p:regular r:id="rId21"/>
    </p:embeddedFont>
    <p:embeddedFont>
      <p:font typeface="Canva Sans Bold" panose="020B0604020202020204" charset="0"/>
      <p:regular r:id="rId22"/>
    </p:embeddedFont>
    <p:embeddedFont>
      <p:font typeface="DM Sans" panose="020B0604020202020204" charset="0"/>
      <p:regular r:id="rId23"/>
    </p:embeddedFont>
    <p:embeddedFont>
      <p:font typeface="Calibri" panose="020F0502020204030204" pitchFamily="34" charset="0"/>
      <p:regular r:id="rId24"/>
      <p:bold r:id="rId25"/>
      <p:italic r:id="rId26"/>
      <p:boldItalic r:id="rId27"/>
    </p:embeddedFont>
    <p:embeddedFont>
      <p:font typeface="DM Sans Bold" panose="020B0604020202020204" charset="0"/>
      <p:regular r:id="rId28"/>
    </p:embeddedFont>
    <p:embeddedFont>
      <p:font typeface="Dingos Stamp" panose="020B0604020202020204" charset="0"/>
      <p:regular r:id="rId29"/>
    </p:embeddedFont>
    <p:embeddedFont>
      <p:font typeface="Archivo Black" panose="020B0604020202020204" charset="0"/>
      <p:regular r:id="rId30"/>
    </p:embeddedFont>
    <p:embeddedFont>
      <p:font typeface="Segoe UI" panose="020B0502040204020203" pitchFamily="34" charset="0"/>
      <p:regular r:id="rId31"/>
      <p:bold r:id="rId32"/>
      <p:italic r:id="rId33"/>
      <p:bold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5AC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5" d="100"/>
          <a:sy n="45" d="100"/>
        </p:scale>
        <p:origin x="78"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BD3D3"/>
        </a:solidFill>
        <a:effectLst/>
      </p:bgPr>
    </p:bg>
    <p:spTree>
      <p:nvGrpSpPr>
        <p:cNvPr id="1" name=""/>
        <p:cNvGrpSpPr/>
        <p:nvPr/>
      </p:nvGrpSpPr>
      <p:grpSpPr>
        <a:xfrm>
          <a:off x="0" y="0"/>
          <a:ext cx="0" cy="0"/>
          <a:chOff x="0" y="0"/>
          <a:chExt cx="0" cy="0"/>
        </a:xfrm>
      </p:grpSpPr>
      <p:sp>
        <p:nvSpPr>
          <p:cNvPr id="2" name="Freeform 2"/>
          <p:cNvSpPr/>
          <p:nvPr/>
        </p:nvSpPr>
        <p:spPr>
          <a:xfrm>
            <a:off x="14169390" y="7092759"/>
            <a:ext cx="6757048" cy="6388482"/>
          </a:xfrm>
          <a:custGeom>
            <a:avLst/>
            <a:gdLst/>
            <a:ahLst/>
            <a:cxnLst/>
            <a:rect l="l" t="t" r="r" b="b"/>
            <a:pathLst>
              <a:path w="6757048" h="6388482">
                <a:moveTo>
                  <a:pt x="0" y="0"/>
                </a:moveTo>
                <a:lnTo>
                  <a:pt x="6757048" y="0"/>
                </a:lnTo>
                <a:lnTo>
                  <a:pt x="6757048" y="6388482"/>
                </a:lnTo>
                <a:lnTo>
                  <a:pt x="0" y="638848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984527" y="6065732"/>
            <a:ext cx="4956216" cy="5222067"/>
          </a:xfrm>
          <a:custGeom>
            <a:avLst/>
            <a:gdLst/>
            <a:ahLst/>
            <a:cxnLst/>
            <a:rect l="l" t="t" r="r" b="b"/>
            <a:pathLst>
              <a:path w="4956216" h="5222067">
                <a:moveTo>
                  <a:pt x="0" y="0"/>
                </a:moveTo>
                <a:lnTo>
                  <a:pt x="4956216" y="0"/>
                </a:lnTo>
                <a:lnTo>
                  <a:pt x="4956216" y="5222067"/>
                </a:lnTo>
                <a:lnTo>
                  <a:pt x="0" y="5222067"/>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3312600" y="3490119"/>
            <a:ext cx="11673007" cy="4016375"/>
          </a:xfrm>
          <a:prstGeom prst="rect">
            <a:avLst/>
          </a:prstGeom>
        </p:spPr>
        <p:txBody>
          <a:bodyPr lIns="0" tIns="0" rIns="0" bIns="0" rtlCol="0" anchor="t">
            <a:spAutoFit/>
          </a:bodyPr>
          <a:lstStyle/>
          <a:p>
            <a:pPr marL="0" lvl="0" indent="0" algn="ctr">
              <a:lnSpc>
                <a:spcPts val="10450"/>
              </a:lnSpc>
              <a:spcBef>
                <a:spcPct val="0"/>
              </a:spcBef>
            </a:pPr>
            <a:r>
              <a:rPr lang="en-US" sz="9500">
                <a:solidFill>
                  <a:srgbClr val="32478C"/>
                </a:solidFill>
                <a:latin typeface="Archivo Black"/>
              </a:rPr>
              <a:t>CREDIT CARD FRAUD DETECTION</a:t>
            </a:r>
          </a:p>
        </p:txBody>
      </p:sp>
      <p:sp>
        <p:nvSpPr>
          <p:cNvPr id="5" name="Freeform 5"/>
          <p:cNvSpPr/>
          <p:nvPr/>
        </p:nvSpPr>
        <p:spPr>
          <a:xfrm>
            <a:off x="2552" y="0"/>
            <a:ext cx="18293104" cy="3188404"/>
          </a:xfrm>
          <a:custGeom>
            <a:avLst/>
            <a:gdLst/>
            <a:ahLst/>
            <a:cxnLst/>
            <a:rect l="l" t="t" r="r" b="b"/>
            <a:pathLst>
              <a:path w="18293104" h="3188404">
                <a:moveTo>
                  <a:pt x="0" y="0"/>
                </a:moveTo>
                <a:lnTo>
                  <a:pt x="18293104" y="0"/>
                </a:lnTo>
                <a:lnTo>
                  <a:pt x="18293104" y="3188404"/>
                </a:lnTo>
                <a:lnTo>
                  <a:pt x="0" y="3188404"/>
                </a:lnTo>
                <a:lnTo>
                  <a:pt x="0" y="0"/>
                </a:lnTo>
                <a:close/>
              </a:path>
            </a:pathLst>
          </a:custGeom>
          <a:blipFill>
            <a:blip r:embed="rId6"/>
            <a:stretch>
              <a:fillRect l="-1612" r="-1640" b="-1005"/>
            </a:stretch>
          </a:blipFill>
        </p:spPr>
      </p:sp>
      <p:sp>
        <p:nvSpPr>
          <p:cNvPr id="6" name="TextBox 6"/>
          <p:cNvSpPr txBox="1"/>
          <p:nvPr/>
        </p:nvSpPr>
        <p:spPr>
          <a:xfrm>
            <a:off x="4137591" y="8803005"/>
            <a:ext cx="9692345" cy="455295"/>
          </a:xfrm>
          <a:prstGeom prst="rect">
            <a:avLst/>
          </a:prstGeom>
        </p:spPr>
        <p:txBody>
          <a:bodyPr lIns="0" tIns="0" rIns="0" bIns="0" rtlCol="0" anchor="t">
            <a:spAutoFit/>
          </a:bodyPr>
          <a:lstStyle/>
          <a:p>
            <a:pPr algn="ctr">
              <a:lnSpc>
                <a:spcPts val="3779"/>
              </a:lnSpc>
            </a:pPr>
            <a:r>
              <a:rPr lang="en-US" sz="2700">
                <a:solidFill>
                  <a:srgbClr val="32478C"/>
                </a:solidFill>
                <a:latin typeface="DM Sans"/>
              </a:rPr>
              <a:t>Pushpendra Singh &amp; Viraj Bhadra</a:t>
            </a:r>
          </a:p>
        </p:txBody>
      </p:sp>
      <p:sp>
        <p:nvSpPr>
          <p:cNvPr id="7" name="TextBox 7"/>
          <p:cNvSpPr txBox="1"/>
          <p:nvPr/>
        </p:nvSpPr>
        <p:spPr>
          <a:xfrm>
            <a:off x="4137591" y="8068953"/>
            <a:ext cx="9692345" cy="504825"/>
          </a:xfrm>
          <a:prstGeom prst="rect">
            <a:avLst/>
          </a:prstGeom>
        </p:spPr>
        <p:txBody>
          <a:bodyPr lIns="0" tIns="0" rIns="0" bIns="0" rtlCol="0" anchor="t">
            <a:spAutoFit/>
          </a:bodyPr>
          <a:lstStyle/>
          <a:p>
            <a:pPr algn="ctr">
              <a:lnSpc>
                <a:spcPts val="4199"/>
              </a:lnSpc>
            </a:pPr>
            <a:r>
              <a:rPr lang="en-US" sz="2999">
                <a:solidFill>
                  <a:srgbClr val="32478C"/>
                </a:solidFill>
                <a:latin typeface="DM Sans Bold"/>
              </a:rPr>
              <a:t>Presented By</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3" name="TextBox 3"/>
          <p:cNvSpPr txBox="1"/>
          <p:nvPr/>
        </p:nvSpPr>
        <p:spPr>
          <a:xfrm>
            <a:off x="5867400" y="723900"/>
            <a:ext cx="8115300" cy="1158875"/>
          </a:xfrm>
          <a:prstGeom prst="rect">
            <a:avLst/>
          </a:prstGeom>
        </p:spPr>
        <p:txBody>
          <a:bodyPr lIns="0" tIns="0" rIns="0" bIns="0" rtlCol="0" anchor="t">
            <a:spAutoFit/>
          </a:bodyPr>
          <a:lstStyle/>
          <a:p>
            <a:pPr marL="0" lvl="0" indent="0">
              <a:lnSpc>
                <a:spcPts val="8800"/>
              </a:lnSpc>
              <a:spcBef>
                <a:spcPct val="0"/>
              </a:spcBef>
            </a:pPr>
            <a:r>
              <a:rPr lang="en-US" sz="8000" dirty="0">
                <a:solidFill>
                  <a:srgbClr val="32478C"/>
                </a:solidFill>
                <a:latin typeface="Dingos Stamp"/>
              </a:rPr>
              <a:t>RESULTS</a:t>
            </a:r>
          </a:p>
        </p:txBody>
      </p:sp>
      <p:sp>
        <p:nvSpPr>
          <p:cNvPr id="4" name="TextBox 4"/>
          <p:cNvSpPr txBox="1"/>
          <p:nvPr/>
        </p:nvSpPr>
        <p:spPr>
          <a:xfrm>
            <a:off x="4648200" y="2247900"/>
            <a:ext cx="8115300" cy="538609"/>
          </a:xfrm>
          <a:prstGeom prst="rect">
            <a:avLst/>
          </a:prstGeom>
        </p:spPr>
        <p:txBody>
          <a:bodyPr lIns="0" tIns="0" rIns="0" bIns="0" rtlCol="0" anchor="t">
            <a:spAutoFit/>
          </a:bodyPr>
          <a:lstStyle/>
          <a:p>
            <a:pPr algn="ctr">
              <a:lnSpc>
                <a:spcPts val="4200"/>
              </a:lnSpc>
            </a:pPr>
            <a:r>
              <a:rPr lang="en-US" sz="3500" dirty="0" smtClean="0">
                <a:solidFill>
                  <a:srgbClr val="32478C"/>
                </a:solidFill>
                <a:latin typeface="DM Sans Bold"/>
              </a:rPr>
              <a:t>After </a:t>
            </a:r>
            <a:r>
              <a:rPr lang="en-US" sz="3500" dirty="0" err="1" smtClean="0">
                <a:solidFill>
                  <a:srgbClr val="32478C"/>
                </a:solidFill>
                <a:latin typeface="DM Sans Bold"/>
              </a:rPr>
              <a:t>Undersampling</a:t>
            </a:r>
            <a:endParaRPr lang="en-US" sz="3500" dirty="0">
              <a:solidFill>
                <a:srgbClr val="32478C"/>
              </a:solidFill>
              <a:latin typeface="DM Sans Bold"/>
            </a:endParaRPr>
          </a:p>
        </p:txBody>
      </p:sp>
      <p:graphicFrame>
        <p:nvGraphicFramePr>
          <p:cNvPr id="7" name="Table 6"/>
          <p:cNvGraphicFramePr>
            <a:graphicFrameLocks noGrp="1"/>
          </p:cNvGraphicFramePr>
          <p:nvPr>
            <p:extLst>
              <p:ext uri="{D42A27DB-BD31-4B8C-83A1-F6EECF244321}">
                <p14:modId xmlns:p14="http://schemas.microsoft.com/office/powerpoint/2010/main" val="3537441025"/>
              </p:ext>
            </p:extLst>
          </p:nvPr>
        </p:nvGraphicFramePr>
        <p:xfrm>
          <a:off x="2133598" y="3448050"/>
          <a:ext cx="13182602" cy="5429251"/>
        </p:xfrm>
        <a:graphic>
          <a:graphicData uri="http://schemas.openxmlformats.org/drawingml/2006/table">
            <a:tbl>
              <a:tblPr>
                <a:tableStyleId>{327F97BB-C833-4FB7-BDE5-3F7075034690}</a:tableStyleId>
              </a:tblPr>
              <a:tblGrid>
                <a:gridCol w="2093182">
                  <a:extLst>
                    <a:ext uri="{9D8B030D-6E8A-4147-A177-3AD203B41FA5}">
                      <a16:colId xmlns:a16="http://schemas.microsoft.com/office/drawing/2014/main" val="1571311450"/>
                    </a:ext>
                  </a:extLst>
                </a:gridCol>
                <a:gridCol w="2772355">
                  <a:extLst>
                    <a:ext uri="{9D8B030D-6E8A-4147-A177-3AD203B41FA5}">
                      <a16:colId xmlns:a16="http://schemas.microsoft.com/office/drawing/2014/main" val="2680574579"/>
                    </a:ext>
                  </a:extLst>
                </a:gridCol>
                <a:gridCol w="2772355">
                  <a:extLst>
                    <a:ext uri="{9D8B030D-6E8A-4147-A177-3AD203B41FA5}">
                      <a16:colId xmlns:a16="http://schemas.microsoft.com/office/drawing/2014/main" val="2843839528"/>
                    </a:ext>
                  </a:extLst>
                </a:gridCol>
                <a:gridCol w="2772355">
                  <a:extLst>
                    <a:ext uri="{9D8B030D-6E8A-4147-A177-3AD203B41FA5}">
                      <a16:colId xmlns:a16="http://schemas.microsoft.com/office/drawing/2014/main" val="3261489674"/>
                    </a:ext>
                  </a:extLst>
                </a:gridCol>
                <a:gridCol w="2772355">
                  <a:extLst>
                    <a:ext uri="{9D8B030D-6E8A-4147-A177-3AD203B41FA5}">
                      <a16:colId xmlns:a16="http://schemas.microsoft.com/office/drawing/2014/main" val="3289874994"/>
                    </a:ext>
                  </a:extLst>
                </a:gridCol>
              </a:tblGrid>
              <a:tr h="686282">
                <a:tc>
                  <a:txBody>
                    <a:bodyPr/>
                    <a:lstStyle/>
                    <a:p>
                      <a:pPr algn="l" fontAlgn="ctr"/>
                      <a:r>
                        <a:rPr lang="en-IN" sz="3200" b="1" u="none" strike="noStrike" dirty="0">
                          <a:solidFill>
                            <a:schemeClr val="tx1"/>
                          </a:solidFill>
                          <a:effectLst/>
                        </a:rPr>
                        <a:t>Models</a:t>
                      </a:r>
                      <a:endParaRPr lang="en-IN" sz="3200" b="1" i="0" u="none" strike="noStrike" dirty="0">
                        <a:solidFill>
                          <a:schemeClr val="tx1"/>
                        </a:solidFill>
                        <a:effectLst/>
                        <a:latin typeface="Segoe UI" panose="020B0502040204020203" pitchFamily="34" charset="0"/>
                      </a:endParaRPr>
                    </a:p>
                  </a:txBody>
                  <a:tcPr marL="85725" marR="9525" marT="9525" marB="0" anchor="ctr"/>
                </a:tc>
                <a:tc>
                  <a:txBody>
                    <a:bodyPr/>
                    <a:lstStyle/>
                    <a:p>
                      <a:pPr algn="l" fontAlgn="ctr"/>
                      <a:r>
                        <a:rPr lang="en-IN" sz="3200" b="1" u="none" strike="noStrike" dirty="0">
                          <a:solidFill>
                            <a:schemeClr val="tx1"/>
                          </a:solidFill>
                          <a:effectLst/>
                        </a:rPr>
                        <a:t>Accuracy</a:t>
                      </a:r>
                      <a:endParaRPr lang="en-IN" sz="3200" b="1" i="0" u="none" strike="noStrike" dirty="0">
                        <a:solidFill>
                          <a:schemeClr val="tx1"/>
                        </a:solidFill>
                        <a:effectLst/>
                        <a:latin typeface="Segoe UI" panose="020B0502040204020203" pitchFamily="34" charset="0"/>
                      </a:endParaRPr>
                    </a:p>
                  </a:txBody>
                  <a:tcPr marL="85725" marR="9525" marT="9525" marB="0" anchor="ctr"/>
                </a:tc>
                <a:tc>
                  <a:txBody>
                    <a:bodyPr/>
                    <a:lstStyle/>
                    <a:p>
                      <a:pPr algn="l" fontAlgn="ctr"/>
                      <a:r>
                        <a:rPr lang="en-IN" sz="3200" b="1" u="none" strike="noStrike" dirty="0">
                          <a:solidFill>
                            <a:schemeClr val="tx1"/>
                          </a:solidFill>
                          <a:effectLst/>
                        </a:rPr>
                        <a:t>Precision</a:t>
                      </a:r>
                      <a:endParaRPr lang="en-IN" sz="3200" b="1" i="0" u="none" strike="noStrike" dirty="0">
                        <a:solidFill>
                          <a:schemeClr val="tx1"/>
                        </a:solidFill>
                        <a:effectLst/>
                        <a:latin typeface="Segoe UI" panose="020B0502040204020203" pitchFamily="34" charset="0"/>
                      </a:endParaRPr>
                    </a:p>
                  </a:txBody>
                  <a:tcPr marL="85725" marR="9525" marT="9525" marB="0" anchor="ctr"/>
                </a:tc>
                <a:tc>
                  <a:txBody>
                    <a:bodyPr/>
                    <a:lstStyle/>
                    <a:p>
                      <a:pPr algn="l" fontAlgn="ctr"/>
                      <a:r>
                        <a:rPr lang="en-IN" sz="3200" b="1" u="none" strike="noStrike" dirty="0">
                          <a:solidFill>
                            <a:schemeClr val="tx1"/>
                          </a:solidFill>
                          <a:effectLst/>
                        </a:rPr>
                        <a:t>Recall</a:t>
                      </a:r>
                      <a:endParaRPr lang="en-IN" sz="3200" b="1" i="0" u="none" strike="noStrike" dirty="0">
                        <a:solidFill>
                          <a:schemeClr val="tx1"/>
                        </a:solidFill>
                        <a:effectLst/>
                        <a:latin typeface="Segoe UI" panose="020B0502040204020203" pitchFamily="34" charset="0"/>
                      </a:endParaRPr>
                    </a:p>
                  </a:txBody>
                  <a:tcPr marL="85725" marR="9525" marT="9525" marB="0" anchor="ctr"/>
                </a:tc>
                <a:tc>
                  <a:txBody>
                    <a:bodyPr/>
                    <a:lstStyle/>
                    <a:p>
                      <a:pPr algn="l" fontAlgn="ctr"/>
                      <a:r>
                        <a:rPr lang="en-IN" sz="3200" b="1" u="none" strike="noStrike" dirty="0">
                          <a:solidFill>
                            <a:schemeClr val="tx1"/>
                          </a:solidFill>
                          <a:effectLst/>
                        </a:rPr>
                        <a:t>F1 Score</a:t>
                      </a:r>
                      <a:endParaRPr lang="en-IN" sz="3200" b="1" i="0" u="none" strike="noStrike" dirty="0">
                        <a:solidFill>
                          <a:schemeClr val="tx1"/>
                        </a:solidFill>
                        <a:effectLst/>
                        <a:latin typeface="Segoe UI" panose="020B0502040204020203" pitchFamily="34" charset="0"/>
                      </a:endParaRPr>
                    </a:p>
                  </a:txBody>
                  <a:tcPr marL="85725" marR="9525" marT="9525" marB="0" anchor="ctr"/>
                </a:tc>
                <a:extLst>
                  <a:ext uri="{0D108BD9-81ED-4DB2-BD59-A6C34878D82A}">
                    <a16:rowId xmlns:a16="http://schemas.microsoft.com/office/drawing/2014/main" val="2855036934"/>
                  </a:ext>
                </a:extLst>
              </a:tr>
              <a:tr h="1357313">
                <a:tc>
                  <a:txBody>
                    <a:bodyPr/>
                    <a:lstStyle/>
                    <a:p>
                      <a:pPr algn="l" fontAlgn="ctr"/>
                      <a:r>
                        <a:rPr lang="en-IN" sz="3200" b="1" u="none" strike="noStrike" dirty="0">
                          <a:solidFill>
                            <a:schemeClr val="tx1"/>
                          </a:solidFill>
                          <a:effectLst/>
                        </a:rPr>
                        <a:t>Logistic Regression</a:t>
                      </a:r>
                      <a:endParaRPr lang="en-IN" sz="3200" b="1" i="0" u="none" strike="noStrike" dirty="0">
                        <a:solidFill>
                          <a:schemeClr val="tx1"/>
                        </a:solidFill>
                        <a:effectLst/>
                        <a:latin typeface="Segoe UI" panose="020B0502040204020203" pitchFamily="34" charset="0"/>
                      </a:endParaRPr>
                    </a:p>
                  </a:txBody>
                  <a:tcPr marL="85725" marR="9525" marT="95250" marB="95250" anchor="ctr"/>
                </a:tc>
                <a:tc>
                  <a:txBody>
                    <a:bodyPr/>
                    <a:lstStyle/>
                    <a:p>
                      <a:pPr algn="l" fontAlgn="ctr"/>
                      <a:r>
                        <a:rPr lang="en-IN" sz="3200" u="none" strike="noStrike" dirty="0">
                          <a:effectLst/>
                        </a:rPr>
                        <a:t>93.684211</a:t>
                      </a:r>
                      <a:endParaRPr lang="en-IN" sz="3200" b="0" i="0" u="none" strike="noStrike" dirty="0">
                        <a:solidFill>
                          <a:srgbClr val="333333"/>
                        </a:solidFill>
                        <a:effectLst/>
                        <a:latin typeface="Segoe UI" panose="020B0502040204020203" pitchFamily="34" charset="0"/>
                      </a:endParaRPr>
                    </a:p>
                  </a:txBody>
                  <a:tcPr marL="85725" marR="9525" marT="95250" marB="95250" anchor="ctr"/>
                </a:tc>
                <a:tc>
                  <a:txBody>
                    <a:bodyPr/>
                    <a:lstStyle/>
                    <a:p>
                      <a:pPr algn="l" fontAlgn="ctr"/>
                      <a:r>
                        <a:rPr lang="en-IN" sz="3200" u="none" strike="noStrike" dirty="0">
                          <a:effectLst/>
                        </a:rPr>
                        <a:t>96.875</a:t>
                      </a:r>
                      <a:endParaRPr lang="en-IN" sz="3200" b="0" i="0" u="none" strike="noStrike" dirty="0">
                        <a:solidFill>
                          <a:srgbClr val="333333"/>
                        </a:solidFill>
                        <a:effectLst/>
                        <a:latin typeface="Segoe UI" panose="020B0502040204020203" pitchFamily="34" charset="0"/>
                      </a:endParaRPr>
                    </a:p>
                  </a:txBody>
                  <a:tcPr marL="85725" marR="9525" marT="95250" marB="95250" anchor="ctr"/>
                </a:tc>
                <a:tc>
                  <a:txBody>
                    <a:bodyPr/>
                    <a:lstStyle/>
                    <a:p>
                      <a:pPr algn="l" fontAlgn="ctr"/>
                      <a:r>
                        <a:rPr lang="en-IN" sz="3200" u="none" strike="noStrike" dirty="0">
                          <a:effectLst/>
                        </a:rPr>
                        <a:t>91.176471</a:t>
                      </a:r>
                      <a:endParaRPr lang="en-IN" sz="3200" b="0" i="0" u="none" strike="noStrike" dirty="0">
                        <a:solidFill>
                          <a:srgbClr val="333333"/>
                        </a:solidFill>
                        <a:effectLst/>
                        <a:latin typeface="Segoe UI" panose="020B0502040204020203" pitchFamily="34" charset="0"/>
                      </a:endParaRPr>
                    </a:p>
                  </a:txBody>
                  <a:tcPr marL="85725" marR="9525" marT="95250" marB="95250" anchor="ctr"/>
                </a:tc>
                <a:tc>
                  <a:txBody>
                    <a:bodyPr/>
                    <a:lstStyle/>
                    <a:p>
                      <a:pPr algn="l" fontAlgn="ctr"/>
                      <a:r>
                        <a:rPr lang="en-IN" sz="3200" u="none" strike="noStrike">
                          <a:effectLst/>
                        </a:rPr>
                        <a:t>93.939394</a:t>
                      </a:r>
                      <a:endParaRPr lang="en-IN" sz="3200" b="0" i="0" u="none" strike="noStrike">
                        <a:solidFill>
                          <a:srgbClr val="333333"/>
                        </a:solidFill>
                        <a:effectLst/>
                        <a:latin typeface="Segoe UI" panose="020B0502040204020203" pitchFamily="34" charset="0"/>
                      </a:endParaRPr>
                    </a:p>
                  </a:txBody>
                  <a:tcPr marL="85725" marR="9525" marT="95250" marB="95250" anchor="ctr"/>
                </a:tc>
                <a:extLst>
                  <a:ext uri="{0D108BD9-81ED-4DB2-BD59-A6C34878D82A}">
                    <a16:rowId xmlns:a16="http://schemas.microsoft.com/office/drawing/2014/main" val="94515651"/>
                  </a:ext>
                </a:extLst>
              </a:tr>
              <a:tr h="1692828">
                <a:tc>
                  <a:txBody>
                    <a:bodyPr/>
                    <a:lstStyle/>
                    <a:p>
                      <a:pPr algn="l" fontAlgn="ctr"/>
                      <a:r>
                        <a:rPr lang="en-IN" sz="3200" b="1" u="none" strike="noStrike" dirty="0">
                          <a:solidFill>
                            <a:schemeClr val="tx1"/>
                          </a:solidFill>
                          <a:effectLst/>
                        </a:rPr>
                        <a:t>Decision Tree Classifier</a:t>
                      </a:r>
                      <a:endParaRPr lang="en-IN" sz="3200" b="1" i="0" u="none" strike="noStrike" dirty="0">
                        <a:solidFill>
                          <a:schemeClr val="tx1"/>
                        </a:solidFill>
                        <a:effectLst/>
                        <a:latin typeface="Segoe UI" panose="020B0502040204020203" pitchFamily="34" charset="0"/>
                      </a:endParaRPr>
                    </a:p>
                  </a:txBody>
                  <a:tcPr marL="85725" marR="9525" marT="95250" marB="95250" anchor="ctr"/>
                </a:tc>
                <a:tc>
                  <a:txBody>
                    <a:bodyPr/>
                    <a:lstStyle/>
                    <a:p>
                      <a:pPr algn="l" fontAlgn="ctr"/>
                      <a:r>
                        <a:rPr lang="en-IN" sz="3200" u="none" strike="noStrike" dirty="0" smtClean="0">
                          <a:effectLst/>
                        </a:rPr>
                        <a:t>90.000000</a:t>
                      </a:r>
                      <a:endParaRPr lang="en-IN" sz="3200" b="0" i="0" u="none" strike="noStrike" dirty="0">
                        <a:solidFill>
                          <a:srgbClr val="333333"/>
                        </a:solidFill>
                        <a:effectLst/>
                        <a:latin typeface="Segoe UI" panose="020B0502040204020203" pitchFamily="34" charset="0"/>
                      </a:endParaRPr>
                    </a:p>
                  </a:txBody>
                  <a:tcPr marL="85725" marR="9525" marT="95250" marB="95250" anchor="ctr"/>
                </a:tc>
                <a:tc>
                  <a:txBody>
                    <a:bodyPr/>
                    <a:lstStyle/>
                    <a:p>
                      <a:pPr algn="l" fontAlgn="ctr"/>
                      <a:r>
                        <a:rPr lang="en-IN" sz="3200" u="none" strike="noStrike" dirty="0">
                          <a:effectLst/>
                        </a:rPr>
                        <a:t>89.52381</a:t>
                      </a:r>
                      <a:endParaRPr lang="en-IN" sz="3200" b="0" i="0" u="none" strike="noStrike" dirty="0">
                        <a:solidFill>
                          <a:srgbClr val="333333"/>
                        </a:solidFill>
                        <a:effectLst/>
                        <a:latin typeface="Segoe UI" panose="020B0502040204020203" pitchFamily="34" charset="0"/>
                      </a:endParaRPr>
                    </a:p>
                  </a:txBody>
                  <a:tcPr marL="85725" marR="9525" marT="95250" marB="95250" anchor="ctr"/>
                </a:tc>
                <a:tc>
                  <a:txBody>
                    <a:bodyPr/>
                    <a:lstStyle/>
                    <a:p>
                      <a:pPr algn="l" fontAlgn="ctr"/>
                      <a:r>
                        <a:rPr lang="en-IN" sz="3200" u="none" strike="noStrike" dirty="0">
                          <a:effectLst/>
                        </a:rPr>
                        <a:t>92.156863</a:t>
                      </a:r>
                      <a:endParaRPr lang="en-IN" sz="3200" b="0" i="0" u="none" strike="noStrike" dirty="0">
                        <a:solidFill>
                          <a:srgbClr val="333333"/>
                        </a:solidFill>
                        <a:effectLst/>
                        <a:latin typeface="Segoe UI" panose="020B0502040204020203" pitchFamily="34" charset="0"/>
                      </a:endParaRPr>
                    </a:p>
                  </a:txBody>
                  <a:tcPr marL="85725" marR="9525" marT="95250" marB="95250" anchor="ctr"/>
                </a:tc>
                <a:tc>
                  <a:txBody>
                    <a:bodyPr/>
                    <a:lstStyle/>
                    <a:p>
                      <a:pPr algn="l" fontAlgn="ctr"/>
                      <a:r>
                        <a:rPr lang="en-IN" sz="3200" u="none" strike="noStrike" dirty="0">
                          <a:effectLst/>
                        </a:rPr>
                        <a:t>90.821256</a:t>
                      </a:r>
                      <a:endParaRPr lang="en-IN" sz="3200" b="0" i="0" u="none" strike="noStrike" dirty="0">
                        <a:solidFill>
                          <a:srgbClr val="333333"/>
                        </a:solidFill>
                        <a:effectLst/>
                        <a:latin typeface="Segoe UI" panose="020B0502040204020203" pitchFamily="34" charset="0"/>
                      </a:endParaRPr>
                    </a:p>
                  </a:txBody>
                  <a:tcPr marL="85725" marR="9525" marT="95250" marB="95250" anchor="ctr"/>
                </a:tc>
                <a:extLst>
                  <a:ext uri="{0D108BD9-81ED-4DB2-BD59-A6C34878D82A}">
                    <a16:rowId xmlns:a16="http://schemas.microsoft.com/office/drawing/2014/main" val="379608557"/>
                  </a:ext>
                </a:extLst>
              </a:tr>
              <a:tr h="1692828">
                <a:tc>
                  <a:txBody>
                    <a:bodyPr/>
                    <a:lstStyle/>
                    <a:p>
                      <a:pPr algn="l" fontAlgn="ctr"/>
                      <a:r>
                        <a:rPr lang="en-IN" sz="3200" b="1" u="none" strike="noStrike" dirty="0">
                          <a:solidFill>
                            <a:schemeClr val="tx1"/>
                          </a:solidFill>
                          <a:effectLst/>
                        </a:rPr>
                        <a:t>Random Forest Classifier</a:t>
                      </a:r>
                      <a:endParaRPr lang="en-IN" sz="3200" b="1" i="0" u="none" strike="noStrike" dirty="0">
                        <a:solidFill>
                          <a:schemeClr val="tx1"/>
                        </a:solidFill>
                        <a:effectLst/>
                        <a:latin typeface="Segoe UI" panose="020B0502040204020203" pitchFamily="34" charset="0"/>
                      </a:endParaRPr>
                    </a:p>
                  </a:txBody>
                  <a:tcPr marL="85725" marR="9525" marT="95250" marB="95250" anchor="ctr"/>
                </a:tc>
                <a:tc>
                  <a:txBody>
                    <a:bodyPr/>
                    <a:lstStyle/>
                    <a:p>
                      <a:pPr algn="l" fontAlgn="ctr"/>
                      <a:r>
                        <a:rPr lang="en-IN" sz="3200" u="none" strike="noStrike">
                          <a:effectLst/>
                        </a:rPr>
                        <a:t>93.157895</a:t>
                      </a:r>
                      <a:endParaRPr lang="en-IN" sz="3200" b="0" i="0" u="none" strike="noStrike">
                        <a:solidFill>
                          <a:srgbClr val="333333"/>
                        </a:solidFill>
                        <a:effectLst/>
                        <a:latin typeface="Segoe UI" panose="020B0502040204020203" pitchFamily="34" charset="0"/>
                      </a:endParaRPr>
                    </a:p>
                  </a:txBody>
                  <a:tcPr marL="85725" marR="9525" marT="95250" marB="95250" anchor="ctr"/>
                </a:tc>
                <a:tc>
                  <a:txBody>
                    <a:bodyPr/>
                    <a:lstStyle/>
                    <a:p>
                      <a:pPr algn="l" fontAlgn="ctr"/>
                      <a:r>
                        <a:rPr lang="en-IN" sz="3200" u="none" strike="noStrike">
                          <a:effectLst/>
                        </a:rPr>
                        <a:t>96.842105</a:t>
                      </a:r>
                      <a:endParaRPr lang="en-IN" sz="3200" b="0" i="0" u="none" strike="noStrike">
                        <a:solidFill>
                          <a:srgbClr val="333333"/>
                        </a:solidFill>
                        <a:effectLst/>
                        <a:latin typeface="Segoe UI" panose="020B0502040204020203" pitchFamily="34" charset="0"/>
                      </a:endParaRPr>
                    </a:p>
                  </a:txBody>
                  <a:tcPr marL="85725" marR="9525" marT="95250" marB="95250" anchor="ctr"/>
                </a:tc>
                <a:tc>
                  <a:txBody>
                    <a:bodyPr/>
                    <a:lstStyle/>
                    <a:p>
                      <a:pPr algn="l" fontAlgn="ctr"/>
                      <a:r>
                        <a:rPr lang="en-IN" sz="3200" u="none" strike="noStrike">
                          <a:effectLst/>
                        </a:rPr>
                        <a:t>90.196078</a:t>
                      </a:r>
                      <a:endParaRPr lang="en-IN" sz="3200" b="0" i="0" u="none" strike="noStrike">
                        <a:solidFill>
                          <a:srgbClr val="333333"/>
                        </a:solidFill>
                        <a:effectLst/>
                        <a:latin typeface="Segoe UI" panose="020B0502040204020203" pitchFamily="34" charset="0"/>
                      </a:endParaRPr>
                    </a:p>
                  </a:txBody>
                  <a:tcPr marL="85725" marR="9525" marT="95250" marB="95250" anchor="ctr"/>
                </a:tc>
                <a:tc>
                  <a:txBody>
                    <a:bodyPr/>
                    <a:lstStyle/>
                    <a:p>
                      <a:pPr algn="l" fontAlgn="ctr"/>
                      <a:r>
                        <a:rPr lang="en-IN" sz="3200" u="none" strike="noStrike" dirty="0">
                          <a:effectLst/>
                        </a:rPr>
                        <a:t>93.401015</a:t>
                      </a:r>
                      <a:endParaRPr lang="en-IN" sz="3200" b="0" i="0" u="none" strike="noStrike" dirty="0">
                        <a:solidFill>
                          <a:srgbClr val="333333"/>
                        </a:solidFill>
                        <a:effectLst/>
                        <a:latin typeface="Segoe UI" panose="020B0502040204020203" pitchFamily="34" charset="0"/>
                      </a:endParaRPr>
                    </a:p>
                  </a:txBody>
                  <a:tcPr marL="85725" marR="9525" marT="95250" marB="95250" anchor="ctr"/>
                </a:tc>
                <a:extLst>
                  <a:ext uri="{0D108BD9-81ED-4DB2-BD59-A6C34878D82A}">
                    <a16:rowId xmlns:a16="http://schemas.microsoft.com/office/drawing/2014/main" val="266396042"/>
                  </a:ext>
                </a:extLst>
              </a:tr>
            </a:tbl>
          </a:graphicData>
        </a:graphic>
      </p:graphicFrame>
    </p:spTree>
    <p:extLst>
      <p:ext uri="{BB962C8B-B14F-4D97-AF65-F5344CB8AC3E}">
        <p14:creationId xmlns:p14="http://schemas.microsoft.com/office/powerpoint/2010/main" val="32759526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3883887"/>
            <a:ext cx="8115300" cy="5374413"/>
          </a:xfrm>
          <a:prstGeom prst="rect">
            <a:avLst/>
          </a:prstGeom>
          <a:solidFill>
            <a:srgbClr val="FBBE25"/>
          </a:solidFill>
        </p:spPr>
      </p:sp>
      <p:sp>
        <p:nvSpPr>
          <p:cNvPr id="3" name="TextBox 3"/>
          <p:cNvSpPr txBox="1"/>
          <p:nvPr/>
        </p:nvSpPr>
        <p:spPr>
          <a:xfrm>
            <a:off x="1028700" y="1085850"/>
            <a:ext cx="8115300" cy="1158875"/>
          </a:xfrm>
          <a:prstGeom prst="rect">
            <a:avLst/>
          </a:prstGeom>
        </p:spPr>
        <p:txBody>
          <a:bodyPr lIns="0" tIns="0" rIns="0" bIns="0" rtlCol="0" anchor="t">
            <a:spAutoFit/>
          </a:bodyPr>
          <a:lstStyle/>
          <a:p>
            <a:pPr marL="0" lvl="0" indent="0">
              <a:lnSpc>
                <a:spcPts val="8800"/>
              </a:lnSpc>
              <a:spcBef>
                <a:spcPct val="0"/>
              </a:spcBef>
            </a:pPr>
            <a:r>
              <a:rPr lang="en-US" sz="8000">
                <a:solidFill>
                  <a:srgbClr val="32478C"/>
                </a:solidFill>
                <a:latin typeface="Dingos Stamp"/>
              </a:rPr>
              <a:t>RESULTS</a:t>
            </a:r>
          </a:p>
        </p:txBody>
      </p:sp>
      <p:sp>
        <p:nvSpPr>
          <p:cNvPr id="4" name="TextBox 4"/>
          <p:cNvSpPr txBox="1"/>
          <p:nvPr/>
        </p:nvSpPr>
        <p:spPr>
          <a:xfrm>
            <a:off x="1028700" y="2521812"/>
            <a:ext cx="8115300" cy="1076325"/>
          </a:xfrm>
          <a:prstGeom prst="rect">
            <a:avLst/>
          </a:prstGeom>
        </p:spPr>
        <p:txBody>
          <a:bodyPr lIns="0" tIns="0" rIns="0" bIns="0" rtlCol="0" anchor="t">
            <a:spAutoFit/>
          </a:bodyPr>
          <a:lstStyle/>
          <a:p>
            <a:pPr>
              <a:lnSpc>
                <a:spcPts val="4200"/>
              </a:lnSpc>
            </a:pPr>
            <a:r>
              <a:rPr lang="en-US" sz="3500">
                <a:solidFill>
                  <a:srgbClr val="32478C"/>
                </a:solidFill>
                <a:latin typeface="DM Sans Bold"/>
              </a:rPr>
              <a:t>PROJECT FINDINGS FROM RESEARCH METHODOLOGY</a:t>
            </a:r>
          </a:p>
        </p:txBody>
      </p:sp>
      <p:pic>
        <p:nvPicPr>
          <p:cNvPr id="5" name="Picture 5"/>
          <p:cNvPicPr>
            <a:picLocks noChangeAspect="1"/>
          </p:cNvPicPr>
          <p:nvPr/>
        </p:nvPicPr>
        <p:blipFill>
          <a:blip r:embed="rId2"/>
          <a:stretch>
            <a:fillRect/>
          </a:stretch>
        </p:blipFill>
        <p:spPr>
          <a:xfrm>
            <a:off x="8849837" y="276952"/>
            <a:ext cx="9215867" cy="9676840"/>
          </a:xfrm>
          <a:prstGeom prst="rect">
            <a:avLst/>
          </a:prstGeom>
        </p:spPr>
      </p:pic>
      <p:sp>
        <p:nvSpPr>
          <p:cNvPr id="6" name="TextBox 6"/>
          <p:cNvSpPr txBox="1"/>
          <p:nvPr/>
        </p:nvSpPr>
        <p:spPr>
          <a:xfrm>
            <a:off x="1028700" y="4694033"/>
            <a:ext cx="8115300" cy="3658870"/>
          </a:xfrm>
          <a:prstGeom prst="rect">
            <a:avLst/>
          </a:prstGeom>
        </p:spPr>
        <p:txBody>
          <a:bodyPr lIns="0" tIns="0" rIns="0" bIns="0" rtlCol="0" anchor="t">
            <a:spAutoFit/>
          </a:bodyPr>
          <a:lstStyle/>
          <a:p>
            <a:pPr algn="ctr">
              <a:lnSpc>
                <a:spcPts val="7279"/>
              </a:lnSpc>
            </a:pPr>
            <a:r>
              <a:rPr lang="en-US" sz="5199" dirty="0">
                <a:solidFill>
                  <a:srgbClr val="32478C"/>
                </a:solidFill>
                <a:latin typeface="Canva Sans Bold"/>
              </a:rPr>
              <a:t>Results after </a:t>
            </a:r>
            <a:r>
              <a:rPr lang="en-US" sz="5199" dirty="0" err="1" smtClean="0">
                <a:solidFill>
                  <a:srgbClr val="32478C"/>
                </a:solidFill>
                <a:latin typeface="Canva Sans Bold"/>
              </a:rPr>
              <a:t>undersampling</a:t>
            </a:r>
            <a:r>
              <a:rPr lang="en-US" sz="5199" dirty="0" smtClean="0">
                <a:solidFill>
                  <a:srgbClr val="32478C"/>
                </a:solidFill>
                <a:latin typeface="Canva Sans Bold"/>
              </a:rPr>
              <a:t> the </a:t>
            </a:r>
            <a:r>
              <a:rPr lang="en-US" sz="5199" dirty="0">
                <a:solidFill>
                  <a:srgbClr val="32478C"/>
                </a:solidFill>
                <a:latin typeface="Canva Sans Bold"/>
              </a:rPr>
              <a:t>data and checking accuracy, precision, recall, f1</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3" name="TextBox 3"/>
          <p:cNvSpPr txBox="1"/>
          <p:nvPr/>
        </p:nvSpPr>
        <p:spPr>
          <a:xfrm>
            <a:off x="5867400" y="723900"/>
            <a:ext cx="8115300" cy="1158875"/>
          </a:xfrm>
          <a:prstGeom prst="rect">
            <a:avLst/>
          </a:prstGeom>
        </p:spPr>
        <p:txBody>
          <a:bodyPr lIns="0" tIns="0" rIns="0" bIns="0" rtlCol="0" anchor="t">
            <a:spAutoFit/>
          </a:bodyPr>
          <a:lstStyle/>
          <a:p>
            <a:pPr marL="0" lvl="0" indent="0">
              <a:lnSpc>
                <a:spcPts val="8800"/>
              </a:lnSpc>
              <a:spcBef>
                <a:spcPct val="0"/>
              </a:spcBef>
            </a:pPr>
            <a:r>
              <a:rPr lang="en-US" sz="8000" dirty="0">
                <a:solidFill>
                  <a:srgbClr val="32478C"/>
                </a:solidFill>
                <a:latin typeface="Dingos Stamp"/>
              </a:rPr>
              <a:t>RESULTS</a:t>
            </a:r>
          </a:p>
        </p:txBody>
      </p:sp>
      <p:sp>
        <p:nvSpPr>
          <p:cNvPr id="4" name="TextBox 4"/>
          <p:cNvSpPr txBox="1"/>
          <p:nvPr/>
        </p:nvSpPr>
        <p:spPr>
          <a:xfrm>
            <a:off x="4648200" y="2247900"/>
            <a:ext cx="8115300" cy="538609"/>
          </a:xfrm>
          <a:prstGeom prst="rect">
            <a:avLst/>
          </a:prstGeom>
        </p:spPr>
        <p:txBody>
          <a:bodyPr lIns="0" tIns="0" rIns="0" bIns="0" rtlCol="0" anchor="t">
            <a:spAutoFit/>
          </a:bodyPr>
          <a:lstStyle/>
          <a:p>
            <a:pPr algn="ctr">
              <a:lnSpc>
                <a:spcPts val="4200"/>
              </a:lnSpc>
            </a:pPr>
            <a:r>
              <a:rPr lang="en-US" sz="3500" dirty="0" smtClean="0">
                <a:solidFill>
                  <a:srgbClr val="32478C"/>
                </a:solidFill>
                <a:latin typeface="DM Sans Bold"/>
              </a:rPr>
              <a:t>After </a:t>
            </a:r>
            <a:r>
              <a:rPr lang="en-US" sz="3500" dirty="0" err="1" smtClean="0">
                <a:solidFill>
                  <a:srgbClr val="32478C"/>
                </a:solidFill>
                <a:latin typeface="DM Sans Bold"/>
              </a:rPr>
              <a:t>Undersampling</a:t>
            </a:r>
            <a:endParaRPr lang="en-US" sz="3500" dirty="0">
              <a:solidFill>
                <a:srgbClr val="32478C"/>
              </a:solidFill>
              <a:latin typeface="DM Sans Bold"/>
            </a:endParaRPr>
          </a:p>
        </p:txBody>
      </p:sp>
      <p:graphicFrame>
        <p:nvGraphicFramePr>
          <p:cNvPr id="7" name="Table 6"/>
          <p:cNvGraphicFramePr>
            <a:graphicFrameLocks noGrp="1"/>
          </p:cNvGraphicFramePr>
          <p:nvPr>
            <p:extLst>
              <p:ext uri="{D42A27DB-BD31-4B8C-83A1-F6EECF244321}">
                <p14:modId xmlns:p14="http://schemas.microsoft.com/office/powerpoint/2010/main" val="1464009803"/>
              </p:ext>
            </p:extLst>
          </p:nvPr>
        </p:nvGraphicFramePr>
        <p:xfrm>
          <a:off x="2133598" y="3448050"/>
          <a:ext cx="13182602" cy="5429251"/>
        </p:xfrm>
        <a:graphic>
          <a:graphicData uri="http://schemas.openxmlformats.org/drawingml/2006/table">
            <a:tbl>
              <a:tblPr>
                <a:tableStyleId>{327F97BB-C833-4FB7-BDE5-3F7075034690}</a:tableStyleId>
              </a:tblPr>
              <a:tblGrid>
                <a:gridCol w="2093182">
                  <a:extLst>
                    <a:ext uri="{9D8B030D-6E8A-4147-A177-3AD203B41FA5}">
                      <a16:colId xmlns:a16="http://schemas.microsoft.com/office/drawing/2014/main" val="1571311450"/>
                    </a:ext>
                  </a:extLst>
                </a:gridCol>
                <a:gridCol w="2772355">
                  <a:extLst>
                    <a:ext uri="{9D8B030D-6E8A-4147-A177-3AD203B41FA5}">
                      <a16:colId xmlns:a16="http://schemas.microsoft.com/office/drawing/2014/main" val="2680574579"/>
                    </a:ext>
                  </a:extLst>
                </a:gridCol>
                <a:gridCol w="2772355">
                  <a:extLst>
                    <a:ext uri="{9D8B030D-6E8A-4147-A177-3AD203B41FA5}">
                      <a16:colId xmlns:a16="http://schemas.microsoft.com/office/drawing/2014/main" val="2843839528"/>
                    </a:ext>
                  </a:extLst>
                </a:gridCol>
                <a:gridCol w="2772355">
                  <a:extLst>
                    <a:ext uri="{9D8B030D-6E8A-4147-A177-3AD203B41FA5}">
                      <a16:colId xmlns:a16="http://schemas.microsoft.com/office/drawing/2014/main" val="3261489674"/>
                    </a:ext>
                  </a:extLst>
                </a:gridCol>
                <a:gridCol w="2772355">
                  <a:extLst>
                    <a:ext uri="{9D8B030D-6E8A-4147-A177-3AD203B41FA5}">
                      <a16:colId xmlns:a16="http://schemas.microsoft.com/office/drawing/2014/main" val="3289874994"/>
                    </a:ext>
                  </a:extLst>
                </a:gridCol>
              </a:tblGrid>
              <a:tr h="686282">
                <a:tc>
                  <a:txBody>
                    <a:bodyPr/>
                    <a:lstStyle/>
                    <a:p>
                      <a:pPr algn="l" fontAlgn="ctr"/>
                      <a:r>
                        <a:rPr lang="en-IN" sz="3200" b="1" u="none" strike="noStrike" dirty="0">
                          <a:solidFill>
                            <a:schemeClr val="tx1"/>
                          </a:solidFill>
                          <a:effectLst/>
                        </a:rPr>
                        <a:t>Models</a:t>
                      </a:r>
                      <a:endParaRPr lang="en-IN" sz="3200" b="1" i="0" u="none" strike="noStrike" dirty="0">
                        <a:solidFill>
                          <a:schemeClr val="tx1"/>
                        </a:solidFill>
                        <a:effectLst/>
                        <a:latin typeface="Segoe UI" panose="020B0502040204020203" pitchFamily="34" charset="0"/>
                      </a:endParaRPr>
                    </a:p>
                  </a:txBody>
                  <a:tcPr marL="85725" marR="9525" marT="9525" marB="0" anchor="ctr"/>
                </a:tc>
                <a:tc>
                  <a:txBody>
                    <a:bodyPr/>
                    <a:lstStyle/>
                    <a:p>
                      <a:pPr algn="l" fontAlgn="ctr"/>
                      <a:r>
                        <a:rPr lang="en-IN" sz="3200" b="1" u="none" strike="noStrike" dirty="0">
                          <a:solidFill>
                            <a:schemeClr val="tx1"/>
                          </a:solidFill>
                          <a:effectLst/>
                        </a:rPr>
                        <a:t>Accuracy</a:t>
                      </a:r>
                      <a:endParaRPr lang="en-IN" sz="3200" b="1" i="0" u="none" strike="noStrike" dirty="0">
                        <a:solidFill>
                          <a:schemeClr val="tx1"/>
                        </a:solidFill>
                        <a:effectLst/>
                        <a:latin typeface="Segoe UI" panose="020B0502040204020203" pitchFamily="34" charset="0"/>
                      </a:endParaRPr>
                    </a:p>
                  </a:txBody>
                  <a:tcPr marL="85725" marR="9525" marT="9525" marB="0" anchor="ctr"/>
                </a:tc>
                <a:tc>
                  <a:txBody>
                    <a:bodyPr/>
                    <a:lstStyle/>
                    <a:p>
                      <a:pPr algn="l" fontAlgn="ctr"/>
                      <a:r>
                        <a:rPr lang="en-IN" sz="3200" b="1" u="none" strike="noStrike" dirty="0">
                          <a:solidFill>
                            <a:schemeClr val="tx1"/>
                          </a:solidFill>
                          <a:effectLst/>
                        </a:rPr>
                        <a:t>Precision</a:t>
                      </a:r>
                      <a:endParaRPr lang="en-IN" sz="3200" b="1" i="0" u="none" strike="noStrike" dirty="0">
                        <a:solidFill>
                          <a:schemeClr val="tx1"/>
                        </a:solidFill>
                        <a:effectLst/>
                        <a:latin typeface="Segoe UI" panose="020B0502040204020203" pitchFamily="34" charset="0"/>
                      </a:endParaRPr>
                    </a:p>
                  </a:txBody>
                  <a:tcPr marL="85725" marR="9525" marT="9525" marB="0" anchor="ctr"/>
                </a:tc>
                <a:tc>
                  <a:txBody>
                    <a:bodyPr/>
                    <a:lstStyle/>
                    <a:p>
                      <a:pPr algn="l" fontAlgn="ctr"/>
                      <a:r>
                        <a:rPr lang="en-IN" sz="3200" b="1" u="none" strike="noStrike" dirty="0">
                          <a:solidFill>
                            <a:schemeClr val="tx1"/>
                          </a:solidFill>
                          <a:effectLst/>
                        </a:rPr>
                        <a:t>Recall</a:t>
                      </a:r>
                      <a:endParaRPr lang="en-IN" sz="3200" b="1" i="0" u="none" strike="noStrike" dirty="0">
                        <a:solidFill>
                          <a:schemeClr val="tx1"/>
                        </a:solidFill>
                        <a:effectLst/>
                        <a:latin typeface="Segoe UI" panose="020B0502040204020203" pitchFamily="34" charset="0"/>
                      </a:endParaRPr>
                    </a:p>
                  </a:txBody>
                  <a:tcPr marL="85725" marR="9525" marT="9525" marB="0" anchor="ctr"/>
                </a:tc>
                <a:tc>
                  <a:txBody>
                    <a:bodyPr/>
                    <a:lstStyle/>
                    <a:p>
                      <a:pPr algn="l" fontAlgn="ctr"/>
                      <a:r>
                        <a:rPr lang="en-IN" sz="3200" b="1" u="none" strike="noStrike" dirty="0">
                          <a:solidFill>
                            <a:schemeClr val="tx1"/>
                          </a:solidFill>
                          <a:effectLst/>
                        </a:rPr>
                        <a:t>F1 Score</a:t>
                      </a:r>
                      <a:endParaRPr lang="en-IN" sz="3200" b="1" i="0" u="none" strike="noStrike" dirty="0">
                        <a:solidFill>
                          <a:schemeClr val="tx1"/>
                        </a:solidFill>
                        <a:effectLst/>
                        <a:latin typeface="Segoe UI" panose="020B0502040204020203" pitchFamily="34" charset="0"/>
                      </a:endParaRPr>
                    </a:p>
                  </a:txBody>
                  <a:tcPr marL="85725" marR="9525" marT="9525" marB="0" anchor="ctr"/>
                </a:tc>
                <a:extLst>
                  <a:ext uri="{0D108BD9-81ED-4DB2-BD59-A6C34878D82A}">
                    <a16:rowId xmlns:a16="http://schemas.microsoft.com/office/drawing/2014/main" val="2855036934"/>
                  </a:ext>
                </a:extLst>
              </a:tr>
              <a:tr h="1357313">
                <a:tc>
                  <a:txBody>
                    <a:bodyPr/>
                    <a:lstStyle/>
                    <a:p>
                      <a:pPr algn="l" fontAlgn="ctr"/>
                      <a:r>
                        <a:rPr lang="en-IN" sz="3200" b="1" u="none" strike="noStrike" dirty="0">
                          <a:solidFill>
                            <a:schemeClr val="tx1"/>
                          </a:solidFill>
                          <a:effectLst/>
                        </a:rPr>
                        <a:t>Logistic Regression</a:t>
                      </a:r>
                      <a:endParaRPr lang="en-IN" sz="3200" b="1" i="0" u="none" strike="noStrike" dirty="0">
                        <a:solidFill>
                          <a:schemeClr val="tx1"/>
                        </a:solidFill>
                        <a:effectLst/>
                        <a:latin typeface="Segoe UI" panose="020B0502040204020203" pitchFamily="34" charset="0"/>
                      </a:endParaRPr>
                    </a:p>
                  </a:txBody>
                  <a:tcPr marL="85725" marR="9525" marT="95250" marB="95250" anchor="ctr"/>
                </a:tc>
                <a:tc>
                  <a:txBody>
                    <a:bodyPr/>
                    <a:lstStyle/>
                    <a:p>
                      <a:pPr marL="0" algn="l" defTabSz="914400" rtl="0" eaLnBrk="1" fontAlgn="ctr" latinLnBrk="0" hangingPunct="1"/>
                      <a:r>
                        <a:rPr lang="en-IN" sz="3200" u="none" strike="noStrike" kern="1200" dirty="0">
                          <a:solidFill>
                            <a:schemeClr val="lt1"/>
                          </a:solidFill>
                          <a:effectLst/>
                          <a:latin typeface="+mn-lt"/>
                          <a:ea typeface="+mn-ea"/>
                          <a:cs typeface="+mn-cs"/>
                        </a:rPr>
                        <a:t/>
                      </a:r>
                      <a:br>
                        <a:rPr lang="en-IN" sz="3200" u="none" strike="noStrike" kern="1200" dirty="0">
                          <a:solidFill>
                            <a:schemeClr val="lt1"/>
                          </a:solidFill>
                          <a:effectLst/>
                          <a:latin typeface="+mn-lt"/>
                          <a:ea typeface="+mn-ea"/>
                          <a:cs typeface="+mn-cs"/>
                        </a:rPr>
                      </a:br>
                      <a:r>
                        <a:rPr lang="en-IN" sz="3200" u="none" strike="noStrike" kern="1200" dirty="0">
                          <a:solidFill>
                            <a:schemeClr val="lt1"/>
                          </a:solidFill>
                          <a:effectLst/>
                          <a:latin typeface="+mn-lt"/>
                          <a:ea typeface="+mn-ea"/>
                          <a:cs typeface="+mn-cs"/>
                        </a:rPr>
                        <a:t>94.385697</a:t>
                      </a:r>
                    </a:p>
                  </a:txBody>
                  <a:tcPr marL="95250" marR="95250" marT="95250" marB="95250" anchor="ctr"/>
                </a:tc>
                <a:tc>
                  <a:txBody>
                    <a:bodyPr/>
                    <a:lstStyle/>
                    <a:p>
                      <a:pPr marL="0" algn="l" defTabSz="914400" rtl="0" eaLnBrk="1" fontAlgn="ctr" latinLnBrk="0" hangingPunct="1"/>
                      <a:r>
                        <a:rPr lang="en-IN" sz="3200" u="none" strike="noStrike" kern="1200" dirty="0" smtClean="0">
                          <a:solidFill>
                            <a:schemeClr val="lt1"/>
                          </a:solidFill>
                          <a:effectLst/>
                          <a:latin typeface="+mn-lt"/>
                          <a:ea typeface="+mn-ea"/>
                          <a:cs typeface="+mn-cs"/>
                        </a:rPr>
                        <a:t>97.332041</a:t>
                      </a:r>
                      <a:endParaRPr lang="en-IN" sz="3200" u="none" strike="noStrike" kern="1200" dirty="0">
                        <a:solidFill>
                          <a:schemeClr val="lt1"/>
                        </a:solidFill>
                        <a:effectLst/>
                        <a:latin typeface="+mn-lt"/>
                        <a:ea typeface="+mn-ea"/>
                        <a:cs typeface="+mn-cs"/>
                      </a:endParaRPr>
                    </a:p>
                  </a:txBody>
                  <a:tcPr marL="85725" marR="9525" marT="95250" marB="95250" anchor="ctr"/>
                </a:tc>
                <a:tc>
                  <a:txBody>
                    <a:bodyPr/>
                    <a:lstStyle/>
                    <a:p>
                      <a:pPr marL="0" algn="l" defTabSz="914400" rtl="0" eaLnBrk="1" fontAlgn="ctr" latinLnBrk="0" hangingPunct="1"/>
                      <a:r>
                        <a:rPr lang="en-IN" sz="3200" u="none" strike="noStrike" kern="1200" dirty="0" smtClean="0">
                          <a:solidFill>
                            <a:schemeClr val="lt1"/>
                          </a:solidFill>
                          <a:effectLst/>
                          <a:latin typeface="+mn-lt"/>
                          <a:ea typeface="+mn-ea"/>
                          <a:cs typeface="+mn-cs"/>
                        </a:rPr>
                        <a:t>91.265931</a:t>
                      </a:r>
                      <a:endParaRPr lang="en-IN" sz="3200" u="none" strike="noStrike" kern="1200" dirty="0">
                        <a:solidFill>
                          <a:schemeClr val="lt1"/>
                        </a:solidFill>
                        <a:effectLst/>
                        <a:latin typeface="+mn-lt"/>
                        <a:ea typeface="+mn-ea"/>
                        <a:cs typeface="+mn-cs"/>
                      </a:endParaRPr>
                    </a:p>
                  </a:txBody>
                  <a:tcPr marL="85725" marR="9525" marT="95250" marB="95250" anchor="ctr"/>
                </a:tc>
                <a:tc>
                  <a:txBody>
                    <a:bodyPr/>
                    <a:lstStyle/>
                    <a:p>
                      <a:pPr marL="0" algn="l" defTabSz="914400" rtl="0" eaLnBrk="1" fontAlgn="ctr" latinLnBrk="0" hangingPunct="1"/>
                      <a:r>
                        <a:rPr lang="en-IN" sz="3200" u="none" strike="noStrike" kern="1200" dirty="0" smtClean="0">
                          <a:solidFill>
                            <a:schemeClr val="lt1"/>
                          </a:solidFill>
                          <a:effectLst/>
                          <a:latin typeface="+mn-lt"/>
                          <a:ea typeface="+mn-ea"/>
                          <a:cs typeface="+mn-cs"/>
                        </a:rPr>
                        <a:t>94.201430</a:t>
                      </a:r>
                      <a:endParaRPr lang="en-IN" sz="3200" u="none" strike="noStrike" kern="1200" dirty="0">
                        <a:solidFill>
                          <a:schemeClr val="lt1"/>
                        </a:solidFill>
                        <a:effectLst/>
                        <a:latin typeface="+mn-lt"/>
                        <a:ea typeface="+mn-ea"/>
                        <a:cs typeface="+mn-cs"/>
                      </a:endParaRPr>
                    </a:p>
                  </a:txBody>
                  <a:tcPr marL="85725" marR="9525" marT="95250" marB="95250" anchor="ctr"/>
                </a:tc>
                <a:extLst>
                  <a:ext uri="{0D108BD9-81ED-4DB2-BD59-A6C34878D82A}">
                    <a16:rowId xmlns:a16="http://schemas.microsoft.com/office/drawing/2014/main" val="94515651"/>
                  </a:ext>
                </a:extLst>
              </a:tr>
              <a:tr h="1692828">
                <a:tc>
                  <a:txBody>
                    <a:bodyPr/>
                    <a:lstStyle/>
                    <a:p>
                      <a:pPr algn="l" fontAlgn="ctr"/>
                      <a:r>
                        <a:rPr lang="en-IN" sz="3200" b="1" u="none" strike="noStrike" dirty="0">
                          <a:solidFill>
                            <a:schemeClr val="tx1"/>
                          </a:solidFill>
                          <a:effectLst/>
                        </a:rPr>
                        <a:t>Decision Tree Classifier</a:t>
                      </a:r>
                      <a:endParaRPr lang="en-IN" sz="3200" b="1" i="0" u="none" strike="noStrike" dirty="0">
                        <a:solidFill>
                          <a:schemeClr val="tx1"/>
                        </a:solidFill>
                        <a:effectLst/>
                        <a:latin typeface="Segoe UI" panose="020B0502040204020203" pitchFamily="34" charset="0"/>
                      </a:endParaRPr>
                    </a:p>
                  </a:txBody>
                  <a:tcPr marL="85725" marR="9525" marT="95250" marB="95250" anchor="ctr"/>
                </a:tc>
                <a:tc>
                  <a:txBody>
                    <a:bodyPr/>
                    <a:lstStyle/>
                    <a:p>
                      <a:pPr marL="0" algn="l" defTabSz="914400" rtl="0" eaLnBrk="1" fontAlgn="ctr" latinLnBrk="0" hangingPunct="1"/>
                      <a:r>
                        <a:rPr lang="en-IN" sz="3200" u="none" strike="noStrike" kern="1200" dirty="0" smtClean="0">
                          <a:solidFill>
                            <a:schemeClr val="lt1"/>
                          </a:solidFill>
                          <a:effectLst/>
                          <a:latin typeface="+mn-lt"/>
                          <a:ea typeface="+mn-ea"/>
                          <a:cs typeface="+mn-cs"/>
                        </a:rPr>
                        <a:t>99.798321</a:t>
                      </a:r>
                      <a:endParaRPr lang="en-IN" sz="3200" u="none" strike="noStrike" kern="1200" dirty="0">
                        <a:solidFill>
                          <a:schemeClr val="lt1"/>
                        </a:solidFill>
                        <a:effectLst/>
                        <a:latin typeface="+mn-lt"/>
                        <a:ea typeface="+mn-ea"/>
                        <a:cs typeface="+mn-cs"/>
                      </a:endParaRPr>
                    </a:p>
                  </a:txBody>
                  <a:tcPr marL="85725" marR="9525" marT="95250" marB="95250" anchor="ctr"/>
                </a:tc>
                <a:tc>
                  <a:txBody>
                    <a:bodyPr/>
                    <a:lstStyle/>
                    <a:p>
                      <a:pPr marL="0" algn="l" defTabSz="914400" rtl="0" eaLnBrk="1" fontAlgn="ctr" latinLnBrk="0" hangingPunct="1"/>
                      <a:r>
                        <a:rPr lang="en-IN" sz="3200" u="none" strike="noStrike" kern="1200" dirty="0" smtClean="0">
                          <a:solidFill>
                            <a:schemeClr val="lt1"/>
                          </a:solidFill>
                          <a:effectLst/>
                          <a:latin typeface="+mn-lt"/>
                          <a:ea typeface="+mn-ea"/>
                          <a:cs typeface="+mn-cs"/>
                        </a:rPr>
                        <a:t>99.729479</a:t>
                      </a:r>
                      <a:endParaRPr lang="en-IN" sz="3200" u="none" strike="noStrike" kern="1200" dirty="0">
                        <a:solidFill>
                          <a:schemeClr val="lt1"/>
                        </a:solidFill>
                        <a:effectLst/>
                        <a:latin typeface="+mn-lt"/>
                        <a:ea typeface="+mn-ea"/>
                        <a:cs typeface="+mn-cs"/>
                      </a:endParaRPr>
                    </a:p>
                  </a:txBody>
                  <a:tcPr marL="85725" marR="9525" marT="95250" marB="95250" anchor="ctr"/>
                </a:tc>
                <a:tc>
                  <a:txBody>
                    <a:bodyPr/>
                    <a:lstStyle/>
                    <a:p>
                      <a:pPr marL="0" algn="l" defTabSz="914400" rtl="0" eaLnBrk="1" fontAlgn="ctr" latinLnBrk="0" hangingPunct="1"/>
                      <a:r>
                        <a:rPr lang="en-IN" sz="3200" u="none" strike="noStrike" kern="1200" dirty="0" smtClean="0">
                          <a:solidFill>
                            <a:schemeClr val="lt1"/>
                          </a:solidFill>
                          <a:effectLst/>
                          <a:latin typeface="+mn-lt"/>
                          <a:ea typeface="+mn-ea"/>
                          <a:cs typeface="+mn-cs"/>
                        </a:rPr>
                        <a:t>99.867280</a:t>
                      </a:r>
                      <a:endParaRPr lang="en-IN" sz="3200" u="none" strike="noStrike" kern="1200" dirty="0">
                        <a:solidFill>
                          <a:schemeClr val="lt1"/>
                        </a:solidFill>
                        <a:effectLst/>
                        <a:latin typeface="+mn-lt"/>
                        <a:ea typeface="+mn-ea"/>
                        <a:cs typeface="+mn-cs"/>
                      </a:endParaRPr>
                    </a:p>
                  </a:txBody>
                  <a:tcPr marL="85725" marR="9525" marT="95250" marB="95250" anchor="ctr"/>
                </a:tc>
                <a:tc>
                  <a:txBody>
                    <a:bodyPr/>
                    <a:lstStyle/>
                    <a:p>
                      <a:pPr marL="0" algn="l" defTabSz="914400" rtl="0" eaLnBrk="1" fontAlgn="ctr" latinLnBrk="0" hangingPunct="1"/>
                      <a:r>
                        <a:rPr lang="en-IN" sz="3200" u="none" strike="noStrike" kern="1200" dirty="0" smtClean="0">
                          <a:solidFill>
                            <a:schemeClr val="lt1"/>
                          </a:solidFill>
                          <a:effectLst/>
                          <a:latin typeface="+mn-lt"/>
                          <a:ea typeface="+mn-ea"/>
                          <a:cs typeface="+mn-cs"/>
                        </a:rPr>
                        <a:t>99.798332</a:t>
                      </a:r>
                      <a:endParaRPr lang="en-IN" sz="3200" u="none" strike="noStrike" kern="1200" dirty="0">
                        <a:solidFill>
                          <a:schemeClr val="lt1"/>
                        </a:solidFill>
                        <a:effectLst/>
                        <a:latin typeface="+mn-lt"/>
                        <a:ea typeface="+mn-ea"/>
                        <a:cs typeface="+mn-cs"/>
                      </a:endParaRPr>
                    </a:p>
                  </a:txBody>
                  <a:tcPr marL="85725" marR="9525" marT="95250" marB="95250" anchor="ctr"/>
                </a:tc>
                <a:extLst>
                  <a:ext uri="{0D108BD9-81ED-4DB2-BD59-A6C34878D82A}">
                    <a16:rowId xmlns:a16="http://schemas.microsoft.com/office/drawing/2014/main" val="379608557"/>
                  </a:ext>
                </a:extLst>
              </a:tr>
              <a:tr h="1692828">
                <a:tc>
                  <a:txBody>
                    <a:bodyPr/>
                    <a:lstStyle/>
                    <a:p>
                      <a:pPr algn="l" fontAlgn="ctr"/>
                      <a:r>
                        <a:rPr lang="en-IN" sz="3200" b="1" u="none" strike="noStrike" dirty="0">
                          <a:solidFill>
                            <a:schemeClr val="tx1"/>
                          </a:solidFill>
                          <a:effectLst/>
                        </a:rPr>
                        <a:t>Random Forest Classifier</a:t>
                      </a:r>
                      <a:endParaRPr lang="en-IN" sz="3200" b="1" i="0" u="none" strike="noStrike" dirty="0">
                        <a:solidFill>
                          <a:schemeClr val="tx1"/>
                        </a:solidFill>
                        <a:effectLst/>
                        <a:latin typeface="Segoe UI" panose="020B0502040204020203" pitchFamily="34" charset="0"/>
                      </a:endParaRPr>
                    </a:p>
                  </a:txBody>
                  <a:tcPr marL="85725" marR="9525" marT="95250" marB="95250" anchor="ctr"/>
                </a:tc>
                <a:tc>
                  <a:txBody>
                    <a:bodyPr/>
                    <a:lstStyle/>
                    <a:p>
                      <a:pPr marL="0" algn="l" defTabSz="914400" rtl="0" eaLnBrk="1" fontAlgn="ctr" latinLnBrk="0" hangingPunct="1"/>
                      <a:r>
                        <a:rPr lang="en-IN" sz="3200" u="none" strike="noStrike" kern="1200" dirty="0" smtClean="0">
                          <a:solidFill>
                            <a:schemeClr val="lt1"/>
                          </a:solidFill>
                          <a:effectLst/>
                          <a:latin typeface="+mn-lt"/>
                          <a:ea typeface="+mn-ea"/>
                          <a:cs typeface="+mn-cs"/>
                        </a:rPr>
                        <a:t>99.991824</a:t>
                      </a:r>
                      <a:endParaRPr lang="en-IN" sz="3200" u="none" strike="noStrike" kern="1200" dirty="0">
                        <a:solidFill>
                          <a:schemeClr val="lt1"/>
                        </a:solidFill>
                        <a:effectLst/>
                        <a:latin typeface="+mn-lt"/>
                        <a:ea typeface="+mn-ea"/>
                        <a:cs typeface="+mn-cs"/>
                      </a:endParaRPr>
                    </a:p>
                  </a:txBody>
                  <a:tcPr marL="85725" marR="9525" marT="95250" marB="95250" anchor="ctr"/>
                </a:tc>
                <a:tc>
                  <a:txBody>
                    <a:bodyPr/>
                    <a:lstStyle/>
                    <a:p>
                      <a:pPr marL="0" algn="l" defTabSz="914400" rtl="0" eaLnBrk="1" fontAlgn="ctr" latinLnBrk="0" hangingPunct="1"/>
                      <a:r>
                        <a:rPr lang="en-IN" sz="3200" u="none" strike="noStrike" kern="1200" dirty="0" smtClean="0">
                          <a:solidFill>
                            <a:schemeClr val="lt1"/>
                          </a:solidFill>
                          <a:effectLst/>
                          <a:latin typeface="+mn-lt"/>
                          <a:ea typeface="+mn-ea"/>
                          <a:cs typeface="+mn-cs"/>
                        </a:rPr>
                        <a:t>99.983640</a:t>
                      </a:r>
                      <a:endParaRPr lang="en-IN" sz="3200" u="none" strike="noStrike" kern="1200" dirty="0">
                        <a:solidFill>
                          <a:schemeClr val="lt1"/>
                        </a:solidFill>
                        <a:effectLst/>
                        <a:latin typeface="+mn-lt"/>
                        <a:ea typeface="+mn-ea"/>
                        <a:cs typeface="+mn-cs"/>
                      </a:endParaRPr>
                    </a:p>
                  </a:txBody>
                  <a:tcPr marL="95250" marR="95250" marT="95250" marB="95250" anchor="ctr"/>
                </a:tc>
                <a:tc>
                  <a:txBody>
                    <a:bodyPr/>
                    <a:lstStyle/>
                    <a:p>
                      <a:pPr marL="0" algn="l" defTabSz="914400" rtl="0" eaLnBrk="1" fontAlgn="ctr" latinLnBrk="0" hangingPunct="1"/>
                      <a:r>
                        <a:rPr lang="en-IN" sz="3200" u="none" strike="noStrike" kern="1200" dirty="0" smtClean="0">
                          <a:solidFill>
                            <a:schemeClr val="lt1"/>
                          </a:solidFill>
                          <a:effectLst/>
                          <a:latin typeface="+mn-lt"/>
                          <a:ea typeface="+mn-ea"/>
                          <a:cs typeface="+mn-cs"/>
                        </a:rPr>
                        <a:t>100.000000</a:t>
                      </a:r>
                      <a:endParaRPr lang="en-IN" sz="3200" u="none" strike="noStrike" kern="1200" dirty="0">
                        <a:solidFill>
                          <a:schemeClr val="lt1"/>
                        </a:solidFill>
                        <a:effectLst/>
                        <a:latin typeface="+mn-lt"/>
                        <a:ea typeface="+mn-ea"/>
                        <a:cs typeface="+mn-cs"/>
                      </a:endParaRPr>
                    </a:p>
                  </a:txBody>
                  <a:tcPr marL="85725" marR="9525" marT="95250" marB="95250" anchor="ctr"/>
                </a:tc>
                <a:tc>
                  <a:txBody>
                    <a:bodyPr/>
                    <a:lstStyle/>
                    <a:p>
                      <a:pPr marL="0" algn="l" defTabSz="914400" rtl="0" eaLnBrk="1" fontAlgn="ctr" latinLnBrk="0" hangingPunct="1"/>
                      <a:r>
                        <a:rPr lang="en-IN" sz="3200" u="none" strike="noStrike" kern="1200" dirty="0" smtClean="0">
                          <a:solidFill>
                            <a:schemeClr val="lt1"/>
                          </a:solidFill>
                          <a:effectLst/>
                          <a:latin typeface="+mn-lt"/>
                          <a:ea typeface="+mn-ea"/>
                          <a:cs typeface="+mn-cs"/>
                        </a:rPr>
                        <a:t>99.991819</a:t>
                      </a:r>
                      <a:endParaRPr lang="en-IN" sz="3200" u="none" strike="noStrike" kern="1200" dirty="0">
                        <a:solidFill>
                          <a:schemeClr val="lt1"/>
                        </a:solidFill>
                        <a:effectLst/>
                        <a:latin typeface="+mn-lt"/>
                        <a:ea typeface="+mn-ea"/>
                        <a:cs typeface="+mn-cs"/>
                      </a:endParaRPr>
                    </a:p>
                  </a:txBody>
                  <a:tcPr marL="85725" marR="9525" marT="95250" marB="95250" anchor="ctr"/>
                </a:tc>
                <a:extLst>
                  <a:ext uri="{0D108BD9-81ED-4DB2-BD59-A6C34878D82A}">
                    <a16:rowId xmlns:a16="http://schemas.microsoft.com/office/drawing/2014/main" val="266396042"/>
                  </a:ext>
                </a:extLst>
              </a:tr>
            </a:tbl>
          </a:graphicData>
        </a:graphic>
      </p:graphicFrame>
    </p:spTree>
    <p:extLst>
      <p:ext uri="{BB962C8B-B14F-4D97-AF65-F5344CB8AC3E}">
        <p14:creationId xmlns:p14="http://schemas.microsoft.com/office/powerpoint/2010/main" val="41822548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3883887"/>
            <a:ext cx="8115300" cy="5374413"/>
          </a:xfrm>
          <a:prstGeom prst="rect">
            <a:avLst/>
          </a:prstGeom>
          <a:solidFill>
            <a:srgbClr val="FBBE25"/>
          </a:solidFill>
        </p:spPr>
      </p:sp>
      <p:sp>
        <p:nvSpPr>
          <p:cNvPr id="3" name="TextBox 3"/>
          <p:cNvSpPr txBox="1"/>
          <p:nvPr/>
        </p:nvSpPr>
        <p:spPr>
          <a:xfrm>
            <a:off x="1028700" y="1085850"/>
            <a:ext cx="8115300" cy="1158875"/>
          </a:xfrm>
          <a:prstGeom prst="rect">
            <a:avLst/>
          </a:prstGeom>
        </p:spPr>
        <p:txBody>
          <a:bodyPr lIns="0" tIns="0" rIns="0" bIns="0" rtlCol="0" anchor="t">
            <a:spAutoFit/>
          </a:bodyPr>
          <a:lstStyle/>
          <a:p>
            <a:pPr marL="0" lvl="0" indent="0">
              <a:lnSpc>
                <a:spcPts val="8800"/>
              </a:lnSpc>
              <a:spcBef>
                <a:spcPct val="0"/>
              </a:spcBef>
            </a:pPr>
            <a:r>
              <a:rPr lang="en-US" sz="8000">
                <a:solidFill>
                  <a:srgbClr val="32478C"/>
                </a:solidFill>
                <a:latin typeface="Dingos Stamp"/>
              </a:rPr>
              <a:t>RESULTS</a:t>
            </a:r>
          </a:p>
        </p:txBody>
      </p:sp>
      <p:sp>
        <p:nvSpPr>
          <p:cNvPr id="4" name="TextBox 4"/>
          <p:cNvSpPr txBox="1"/>
          <p:nvPr/>
        </p:nvSpPr>
        <p:spPr>
          <a:xfrm>
            <a:off x="1028700" y="2521812"/>
            <a:ext cx="8115300" cy="1076325"/>
          </a:xfrm>
          <a:prstGeom prst="rect">
            <a:avLst/>
          </a:prstGeom>
        </p:spPr>
        <p:txBody>
          <a:bodyPr lIns="0" tIns="0" rIns="0" bIns="0" rtlCol="0" anchor="t">
            <a:spAutoFit/>
          </a:bodyPr>
          <a:lstStyle/>
          <a:p>
            <a:pPr>
              <a:lnSpc>
                <a:spcPts val="4200"/>
              </a:lnSpc>
            </a:pPr>
            <a:r>
              <a:rPr lang="en-US" sz="3500">
                <a:solidFill>
                  <a:srgbClr val="32478C"/>
                </a:solidFill>
                <a:latin typeface="DM Sans Bold"/>
              </a:rPr>
              <a:t>PROJECT FINDINGS FROM RESEARCH METHODOLOGY</a:t>
            </a:r>
          </a:p>
        </p:txBody>
      </p:sp>
      <p:pic>
        <p:nvPicPr>
          <p:cNvPr id="5" name="Picture 5"/>
          <p:cNvPicPr>
            <a:picLocks noChangeAspect="1"/>
          </p:cNvPicPr>
          <p:nvPr/>
        </p:nvPicPr>
        <p:blipFill>
          <a:blip r:embed="rId2"/>
          <a:stretch>
            <a:fillRect/>
          </a:stretch>
        </p:blipFill>
        <p:spPr>
          <a:xfrm>
            <a:off x="8849837" y="276952"/>
            <a:ext cx="9215867" cy="9676840"/>
          </a:xfrm>
          <a:prstGeom prst="rect">
            <a:avLst/>
          </a:prstGeom>
        </p:spPr>
      </p:pic>
      <p:sp>
        <p:nvSpPr>
          <p:cNvPr id="6" name="TextBox 6"/>
          <p:cNvSpPr txBox="1"/>
          <p:nvPr/>
        </p:nvSpPr>
        <p:spPr>
          <a:xfrm>
            <a:off x="1028700" y="4694033"/>
            <a:ext cx="8115300" cy="3658870"/>
          </a:xfrm>
          <a:prstGeom prst="rect">
            <a:avLst/>
          </a:prstGeom>
        </p:spPr>
        <p:txBody>
          <a:bodyPr lIns="0" tIns="0" rIns="0" bIns="0" rtlCol="0" anchor="t">
            <a:spAutoFit/>
          </a:bodyPr>
          <a:lstStyle/>
          <a:p>
            <a:pPr algn="ctr">
              <a:lnSpc>
                <a:spcPts val="7279"/>
              </a:lnSpc>
            </a:pPr>
            <a:r>
              <a:rPr lang="en-US" sz="5199">
                <a:solidFill>
                  <a:srgbClr val="32478C"/>
                </a:solidFill>
                <a:latin typeface="Canva Sans Bold"/>
              </a:rPr>
              <a:t>Results after oversampling the data and checking accuracy, precision, recall, f1</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2478C"/>
        </a:solidFill>
        <a:effectLst/>
      </p:bgPr>
    </p:bg>
    <p:spTree>
      <p:nvGrpSpPr>
        <p:cNvPr id="1" name=""/>
        <p:cNvGrpSpPr/>
        <p:nvPr/>
      </p:nvGrpSpPr>
      <p:grpSpPr>
        <a:xfrm>
          <a:off x="0" y="0"/>
          <a:ext cx="0" cy="0"/>
          <a:chOff x="0" y="0"/>
          <a:chExt cx="0" cy="0"/>
        </a:xfrm>
      </p:grpSpPr>
      <p:sp>
        <p:nvSpPr>
          <p:cNvPr id="2" name="AutoShape 2"/>
          <p:cNvSpPr/>
          <p:nvPr/>
        </p:nvSpPr>
        <p:spPr>
          <a:xfrm>
            <a:off x="10910497" y="3349909"/>
            <a:ext cx="7013515" cy="6529590"/>
          </a:xfrm>
          <a:prstGeom prst="rect">
            <a:avLst/>
          </a:prstGeom>
          <a:solidFill>
            <a:srgbClr val="FFFFFF"/>
          </a:solidFill>
        </p:spPr>
      </p:sp>
      <p:sp>
        <p:nvSpPr>
          <p:cNvPr id="3" name="Freeform 3"/>
          <p:cNvSpPr/>
          <p:nvPr/>
        </p:nvSpPr>
        <p:spPr>
          <a:xfrm>
            <a:off x="189918" y="3349909"/>
            <a:ext cx="10312017" cy="4168010"/>
          </a:xfrm>
          <a:custGeom>
            <a:avLst/>
            <a:gdLst/>
            <a:ahLst/>
            <a:cxnLst/>
            <a:rect l="l" t="t" r="r" b="b"/>
            <a:pathLst>
              <a:path w="10312017" h="4168010">
                <a:moveTo>
                  <a:pt x="0" y="0"/>
                </a:moveTo>
                <a:lnTo>
                  <a:pt x="10312016" y="0"/>
                </a:lnTo>
                <a:lnTo>
                  <a:pt x="10312016" y="4168011"/>
                </a:lnTo>
                <a:lnTo>
                  <a:pt x="0" y="4168011"/>
                </a:lnTo>
                <a:lnTo>
                  <a:pt x="0" y="0"/>
                </a:lnTo>
                <a:close/>
              </a:path>
            </a:pathLst>
          </a:custGeom>
          <a:blipFill>
            <a:blip r:embed="rId2"/>
            <a:stretch>
              <a:fillRect l="-2148" r="-2455"/>
            </a:stretch>
          </a:blipFill>
        </p:spPr>
      </p:sp>
      <p:grpSp>
        <p:nvGrpSpPr>
          <p:cNvPr id="4" name="Group 4"/>
          <p:cNvGrpSpPr/>
          <p:nvPr/>
        </p:nvGrpSpPr>
        <p:grpSpPr>
          <a:xfrm>
            <a:off x="5782715" y="325949"/>
            <a:ext cx="8115300" cy="2635532"/>
            <a:chOff x="0" y="57150"/>
            <a:chExt cx="10820400" cy="3514044"/>
          </a:xfrm>
        </p:grpSpPr>
        <p:sp>
          <p:nvSpPr>
            <p:cNvPr id="5" name="TextBox 5"/>
            <p:cNvSpPr txBox="1"/>
            <p:nvPr/>
          </p:nvSpPr>
          <p:spPr>
            <a:xfrm>
              <a:off x="0" y="57150"/>
              <a:ext cx="10820400" cy="1564217"/>
            </a:xfrm>
            <a:prstGeom prst="rect">
              <a:avLst/>
            </a:prstGeom>
          </p:spPr>
          <p:txBody>
            <a:bodyPr lIns="0" tIns="0" rIns="0" bIns="0" rtlCol="0" anchor="t">
              <a:spAutoFit/>
            </a:bodyPr>
            <a:lstStyle/>
            <a:p>
              <a:pPr marL="0" lvl="0" indent="0">
                <a:lnSpc>
                  <a:spcPts val="8800"/>
                </a:lnSpc>
                <a:spcBef>
                  <a:spcPct val="0"/>
                </a:spcBef>
              </a:pPr>
              <a:r>
                <a:rPr lang="en-US" sz="8000">
                  <a:solidFill>
                    <a:srgbClr val="FFFFFF"/>
                  </a:solidFill>
                  <a:latin typeface="Dingos Stamp"/>
                </a:rPr>
                <a:t>RESULTS</a:t>
              </a:r>
            </a:p>
          </p:txBody>
        </p:sp>
        <p:sp>
          <p:nvSpPr>
            <p:cNvPr id="6" name="TextBox 6"/>
            <p:cNvSpPr txBox="1"/>
            <p:nvPr/>
          </p:nvSpPr>
          <p:spPr>
            <a:xfrm>
              <a:off x="0" y="2139269"/>
              <a:ext cx="10820400" cy="1431925"/>
            </a:xfrm>
            <a:prstGeom prst="rect">
              <a:avLst/>
            </a:prstGeom>
          </p:spPr>
          <p:txBody>
            <a:bodyPr lIns="0" tIns="0" rIns="0" bIns="0" rtlCol="0" anchor="t">
              <a:spAutoFit/>
            </a:bodyPr>
            <a:lstStyle/>
            <a:p>
              <a:pPr>
                <a:lnSpc>
                  <a:spcPts val="4200"/>
                </a:lnSpc>
              </a:pPr>
              <a:r>
                <a:rPr lang="en-US" sz="3500" dirty="0">
                  <a:solidFill>
                    <a:srgbClr val="FFFFFF"/>
                  </a:solidFill>
                  <a:latin typeface="DM Sans Bold"/>
                </a:rPr>
                <a:t>PROJECT FINDINGS FROM QUANTITATIVE METHODOLOGY</a:t>
              </a:r>
            </a:p>
          </p:txBody>
        </p:sp>
      </p:grpSp>
      <p:sp>
        <p:nvSpPr>
          <p:cNvPr id="7" name="TextBox 7"/>
          <p:cNvSpPr txBox="1"/>
          <p:nvPr/>
        </p:nvSpPr>
        <p:spPr>
          <a:xfrm>
            <a:off x="11081575" y="3815870"/>
            <a:ext cx="6671359" cy="4777740"/>
          </a:xfrm>
          <a:prstGeom prst="rect">
            <a:avLst/>
          </a:prstGeom>
        </p:spPr>
        <p:txBody>
          <a:bodyPr lIns="0" tIns="0" rIns="0" bIns="0" rtlCol="0" anchor="t">
            <a:spAutoFit/>
          </a:bodyPr>
          <a:lstStyle/>
          <a:p>
            <a:pPr algn="just">
              <a:lnSpc>
                <a:spcPts val="5459"/>
              </a:lnSpc>
            </a:pPr>
            <a:r>
              <a:rPr lang="en-US" sz="3899">
                <a:solidFill>
                  <a:srgbClr val="000000"/>
                </a:solidFill>
                <a:latin typeface="Canva Sans"/>
              </a:rPr>
              <a:t>The Flask app efficiently predicts fraud for specified transaction rows, offering real-time insights into credit card fraud detection through a user-friendly interface.</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8" name="TextBox 3"/>
          <p:cNvSpPr txBox="1"/>
          <p:nvPr/>
        </p:nvSpPr>
        <p:spPr>
          <a:xfrm>
            <a:off x="762000" y="571500"/>
            <a:ext cx="16535400" cy="1128514"/>
          </a:xfrm>
          <a:prstGeom prst="rect">
            <a:avLst/>
          </a:prstGeom>
        </p:spPr>
        <p:txBody>
          <a:bodyPr wrap="square" lIns="0" tIns="0" rIns="0" bIns="0" rtlCol="0" anchor="t">
            <a:spAutoFit/>
          </a:bodyPr>
          <a:lstStyle/>
          <a:p>
            <a:pPr marL="0" lvl="0" indent="0">
              <a:lnSpc>
                <a:spcPts val="8800"/>
              </a:lnSpc>
              <a:spcBef>
                <a:spcPct val="0"/>
              </a:spcBef>
            </a:pPr>
            <a:r>
              <a:rPr lang="en-US" sz="8000" dirty="0" smtClean="0">
                <a:solidFill>
                  <a:srgbClr val="32478C"/>
                </a:solidFill>
                <a:latin typeface="Dingos Stamp"/>
              </a:rPr>
              <a:t>Future Enhancements</a:t>
            </a:r>
            <a:endParaRPr lang="en-US" sz="8000" dirty="0">
              <a:solidFill>
                <a:srgbClr val="32478C"/>
              </a:solidFill>
              <a:latin typeface="Dingos Stamp"/>
            </a:endParaRPr>
          </a:p>
        </p:txBody>
      </p:sp>
      <p:sp>
        <p:nvSpPr>
          <p:cNvPr id="15" name="Horizontal Scroll 14"/>
          <p:cNvSpPr/>
          <p:nvPr/>
        </p:nvSpPr>
        <p:spPr>
          <a:xfrm>
            <a:off x="762000" y="1104900"/>
            <a:ext cx="16535400" cy="9182100"/>
          </a:xfrm>
          <a:prstGeom prst="horizontalScroll">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6" name="TextBox 15"/>
          <p:cNvSpPr txBox="1"/>
          <p:nvPr/>
        </p:nvSpPr>
        <p:spPr>
          <a:xfrm>
            <a:off x="2286000" y="3156793"/>
            <a:ext cx="14706600" cy="5078313"/>
          </a:xfrm>
          <a:prstGeom prst="rect">
            <a:avLst/>
          </a:prstGeom>
          <a:noFill/>
        </p:spPr>
        <p:txBody>
          <a:bodyPr wrap="square" rtlCol="0">
            <a:spAutoFit/>
          </a:bodyPr>
          <a:lstStyle/>
          <a:p>
            <a:pPr marL="914400" indent="-914400">
              <a:buFont typeface="+mj-lt"/>
              <a:buAutoNum type="arabicPeriod"/>
            </a:pPr>
            <a:r>
              <a:rPr lang="en-IN" sz="5400" dirty="0" smtClean="0">
                <a:latin typeface="Times New Roman" panose="02020603050405020304" pitchFamily="18" charset="0"/>
                <a:cs typeface="Times New Roman" panose="02020603050405020304" pitchFamily="18" charset="0"/>
              </a:rPr>
              <a:t>Advanced Machine Learning Techniques</a:t>
            </a:r>
          </a:p>
          <a:p>
            <a:pPr marL="914400" indent="-914400">
              <a:buFont typeface="+mj-lt"/>
              <a:buAutoNum type="arabicPeriod"/>
            </a:pPr>
            <a:r>
              <a:rPr lang="en-IN" sz="5400" dirty="0" smtClean="0">
                <a:latin typeface="Times New Roman" panose="02020603050405020304" pitchFamily="18" charset="0"/>
                <a:cs typeface="Times New Roman" panose="02020603050405020304" pitchFamily="18" charset="0"/>
              </a:rPr>
              <a:t>Real Time Data Streaming</a:t>
            </a:r>
          </a:p>
          <a:p>
            <a:pPr marL="914400" indent="-914400">
              <a:buFont typeface="+mj-lt"/>
              <a:buAutoNum type="arabicPeriod"/>
            </a:pPr>
            <a:r>
              <a:rPr lang="en-IN" sz="5400" dirty="0" smtClean="0">
                <a:latin typeface="Times New Roman" panose="02020603050405020304" pitchFamily="18" charset="0"/>
                <a:cs typeface="Times New Roman" panose="02020603050405020304" pitchFamily="18" charset="0"/>
              </a:rPr>
              <a:t>Automated Model Retraining</a:t>
            </a:r>
          </a:p>
          <a:p>
            <a:pPr marL="914400" indent="-914400">
              <a:buFont typeface="+mj-lt"/>
              <a:buAutoNum type="arabicPeriod"/>
            </a:pPr>
            <a:r>
              <a:rPr lang="en-IN" sz="5400" dirty="0" smtClean="0">
                <a:latin typeface="Times New Roman" panose="02020603050405020304" pitchFamily="18" charset="0"/>
                <a:cs typeface="Times New Roman" panose="02020603050405020304" pitchFamily="18" charset="0"/>
              </a:rPr>
              <a:t>Enhanced User Authentication</a:t>
            </a:r>
          </a:p>
          <a:p>
            <a:pPr marL="914400" indent="-914400">
              <a:buFont typeface="+mj-lt"/>
              <a:buAutoNum type="arabicPeriod"/>
            </a:pPr>
            <a:r>
              <a:rPr lang="en-IN" sz="5400" dirty="0" smtClean="0">
                <a:latin typeface="Times New Roman" panose="02020603050405020304" pitchFamily="18" charset="0"/>
                <a:cs typeface="Times New Roman" panose="02020603050405020304" pitchFamily="18" charset="0"/>
              </a:rPr>
              <a:t>Compliance and Regulatory Features</a:t>
            </a:r>
          </a:p>
          <a:p>
            <a:endParaRPr lang="en-IN" sz="5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5949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416012" y="2634295"/>
            <a:ext cx="9843288" cy="5880496"/>
          </a:xfrm>
          <a:prstGeom prst="rect">
            <a:avLst/>
          </a:prstGeom>
          <a:solidFill>
            <a:srgbClr val="FBBE25"/>
          </a:solidFill>
        </p:spPr>
      </p:sp>
      <p:sp>
        <p:nvSpPr>
          <p:cNvPr id="3" name="TextBox 3"/>
          <p:cNvSpPr txBox="1"/>
          <p:nvPr/>
        </p:nvSpPr>
        <p:spPr>
          <a:xfrm>
            <a:off x="7416012" y="1085850"/>
            <a:ext cx="9843288" cy="1158875"/>
          </a:xfrm>
          <a:prstGeom prst="rect">
            <a:avLst/>
          </a:prstGeom>
        </p:spPr>
        <p:txBody>
          <a:bodyPr lIns="0" tIns="0" rIns="0" bIns="0" rtlCol="0" anchor="t">
            <a:spAutoFit/>
          </a:bodyPr>
          <a:lstStyle/>
          <a:p>
            <a:pPr marL="0" lvl="0" indent="0">
              <a:lnSpc>
                <a:spcPts val="8800"/>
              </a:lnSpc>
              <a:spcBef>
                <a:spcPct val="0"/>
              </a:spcBef>
            </a:pPr>
            <a:r>
              <a:rPr lang="en-US" sz="8000">
                <a:solidFill>
                  <a:srgbClr val="32478C"/>
                </a:solidFill>
                <a:latin typeface="Dingos Stamp"/>
              </a:rPr>
              <a:t>CONCLUSION</a:t>
            </a:r>
          </a:p>
        </p:txBody>
      </p:sp>
      <p:sp>
        <p:nvSpPr>
          <p:cNvPr id="4" name="Freeform 4"/>
          <p:cNvSpPr/>
          <p:nvPr/>
        </p:nvSpPr>
        <p:spPr>
          <a:xfrm>
            <a:off x="-502139" y="1910530"/>
            <a:ext cx="6985276" cy="6604261"/>
          </a:xfrm>
          <a:custGeom>
            <a:avLst/>
            <a:gdLst/>
            <a:ahLst/>
            <a:cxnLst/>
            <a:rect l="l" t="t" r="r" b="b"/>
            <a:pathLst>
              <a:path w="6985276" h="6604261">
                <a:moveTo>
                  <a:pt x="0" y="0"/>
                </a:moveTo>
                <a:lnTo>
                  <a:pt x="6985276" y="0"/>
                </a:lnTo>
                <a:lnTo>
                  <a:pt x="6985276" y="6604261"/>
                </a:lnTo>
                <a:lnTo>
                  <a:pt x="0" y="660426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5" name="Group 5"/>
          <p:cNvGrpSpPr/>
          <p:nvPr/>
        </p:nvGrpSpPr>
        <p:grpSpPr>
          <a:xfrm>
            <a:off x="553905" y="2250091"/>
            <a:ext cx="6009708" cy="6009684"/>
            <a:chOff x="0" y="0"/>
            <a:chExt cx="6350000" cy="6349975"/>
          </a:xfrm>
        </p:grpSpPr>
        <p:sp>
          <p:nvSpPr>
            <p:cNvPr id="6" name="Freeform 6"/>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20021" r="-20021"/>
              </a:stretch>
            </a:blipFill>
          </p:spPr>
        </p:sp>
      </p:grpSp>
      <p:sp>
        <p:nvSpPr>
          <p:cNvPr id="7" name="TextBox 7"/>
          <p:cNvSpPr txBox="1"/>
          <p:nvPr/>
        </p:nvSpPr>
        <p:spPr>
          <a:xfrm>
            <a:off x="7590104" y="3431418"/>
            <a:ext cx="9495105" cy="4276725"/>
          </a:xfrm>
          <a:prstGeom prst="rect">
            <a:avLst/>
          </a:prstGeom>
        </p:spPr>
        <p:txBody>
          <a:bodyPr lIns="0" tIns="0" rIns="0" bIns="0" rtlCol="0" anchor="t">
            <a:spAutoFit/>
          </a:bodyPr>
          <a:lstStyle/>
          <a:p>
            <a:pPr algn="just">
              <a:lnSpc>
                <a:spcPts val="4200"/>
              </a:lnSpc>
              <a:spcBef>
                <a:spcPct val="0"/>
              </a:spcBef>
            </a:pPr>
            <a:r>
              <a:rPr lang="en-US" sz="3500">
                <a:solidFill>
                  <a:srgbClr val="32478C"/>
                </a:solidFill>
                <a:latin typeface="DM Sans Bold"/>
              </a:rPr>
              <a:t>IN CONCLUSION, OUR STREAMLINED FLASK APPLICATION EMPOWERS USERS WITH REAL-TIME FRAUD PREDICTION CAPABILITIES, BRIDGING MACHINE LEARNING INSIGHTS AND USER-FRIENDLY INTERFACE DESIGN FOR PROACTIVE CREDIT CARD FRAUD DETECTION AND RISK MITIGATION.</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ACAC"/>
        </a:solidFill>
        <a:effectLst/>
      </p:bgPr>
    </p:bg>
    <p:spTree>
      <p:nvGrpSpPr>
        <p:cNvPr id="1" name=""/>
        <p:cNvGrpSpPr/>
        <p:nvPr/>
      </p:nvGrpSpPr>
      <p:grpSpPr>
        <a:xfrm>
          <a:off x="0" y="0"/>
          <a:ext cx="0" cy="0"/>
          <a:chOff x="0" y="0"/>
          <a:chExt cx="0" cy="0"/>
        </a:xfrm>
      </p:grpSpPr>
      <p:sp>
        <p:nvSpPr>
          <p:cNvPr id="2" name="TextBox 2"/>
          <p:cNvSpPr txBox="1"/>
          <p:nvPr/>
        </p:nvSpPr>
        <p:spPr>
          <a:xfrm>
            <a:off x="1028700" y="1271387"/>
            <a:ext cx="10461883" cy="1158875"/>
          </a:xfrm>
          <a:prstGeom prst="rect">
            <a:avLst/>
          </a:prstGeom>
        </p:spPr>
        <p:txBody>
          <a:bodyPr lIns="0" tIns="0" rIns="0" bIns="0" rtlCol="0" anchor="t">
            <a:spAutoFit/>
          </a:bodyPr>
          <a:lstStyle/>
          <a:p>
            <a:pPr marL="0" lvl="0" indent="0">
              <a:lnSpc>
                <a:spcPts val="8800"/>
              </a:lnSpc>
              <a:spcBef>
                <a:spcPct val="0"/>
              </a:spcBef>
            </a:pPr>
            <a:r>
              <a:rPr lang="en-US" sz="8000" dirty="0">
                <a:solidFill>
                  <a:srgbClr val="32478C"/>
                </a:solidFill>
                <a:latin typeface="Dingos Stamp"/>
              </a:rPr>
              <a:t>REFERENCES</a:t>
            </a:r>
          </a:p>
        </p:txBody>
      </p:sp>
      <p:grpSp>
        <p:nvGrpSpPr>
          <p:cNvPr id="3" name="Group 3"/>
          <p:cNvGrpSpPr/>
          <p:nvPr/>
        </p:nvGrpSpPr>
        <p:grpSpPr>
          <a:xfrm rot="-60000">
            <a:off x="1028700" y="4010416"/>
            <a:ext cx="7874546" cy="1349580"/>
            <a:chOff x="0" y="0"/>
            <a:chExt cx="10499395" cy="1799441"/>
          </a:xfrm>
        </p:grpSpPr>
        <p:sp>
          <p:nvSpPr>
            <p:cNvPr id="4" name="AutoShape 4"/>
            <p:cNvSpPr/>
            <p:nvPr/>
          </p:nvSpPr>
          <p:spPr>
            <a:xfrm>
              <a:off x="0" y="0"/>
              <a:ext cx="10499395" cy="1799441"/>
            </a:xfrm>
            <a:prstGeom prst="rect">
              <a:avLst/>
            </a:prstGeom>
            <a:solidFill>
              <a:srgbClr val="FFFFFF"/>
            </a:solidFill>
          </p:spPr>
        </p:sp>
        <p:sp>
          <p:nvSpPr>
            <p:cNvPr id="5" name="TextBox 5"/>
            <p:cNvSpPr txBox="1"/>
            <p:nvPr/>
          </p:nvSpPr>
          <p:spPr>
            <a:xfrm>
              <a:off x="613696" y="534595"/>
              <a:ext cx="1299530" cy="720725"/>
            </a:xfrm>
            <a:prstGeom prst="rect">
              <a:avLst/>
            </a:prstGeom>
          </p:spPr>
          <p:txBody>
            <a:bodyPr lIns="0" tIns="0" rIns="0" bIns="0" rtlCol="0" anchor="t">
              <a:spAutoFit/>
            </a:bodyPr>
            <a:lstStyle/>
            <a:p>
              <a:pPr>
                <a:lnSpc>
                  <a:spcPts val="4200"/>
                </a:lnSpc>
              </a:pPr>
              <a:r>
                <a:rPr lang="en-US" sz="3500">
                  <a:solidFill>
                    <a:srgbClr val="32478C"/>
                  </a:solidFill>
                  <a:latin typeface="DM Sans Bold"/>
                </a:rPr>
                <a:t>01</a:t>
              </a:r>
            </a:p>
          </p:txBody>
        </p:sp>
      </p:grpSp>
      <p:grpSp>
        <p:nvGrpSpPr>
          <p:cNvPr id="6" name="Group 6"/>
          <p:cNvGrpSpPr/>
          <p:nvPr/>
        </p:nvGrpSpPr>
        <p:grpSpPr>
          <a:xfrm>
            <a:off x="1028700" y="7583449"/>
            <a:ext cx="7874546" cy="1349580"/>
            <a:chOff x="0" y="0"/>
            <a:chExt cx="10499395" cy="1799441"/>
          </a:xfrm>
        </p:grpSpPr>
        <p:sp>
          <p:nvSpPr>
            <p:cNvPr id="7" name="AutoShape 7"/>
            <p:cNvSpPr/>
            <p:nvPr/>
          </p:nvSpPr>
          <p:spPr>
            <a:xfrm>
              <a:off x="0" y="0"/>
              <a:ext cx="10499395" cy="1799441"/>
            </a:xfrm>
            <a:prstGeom prst="rect">
              <a:avLst/>
            </a:prstGeom>
            <a:solidFill>
              <a:srgbClr val="FFFFFF"/>
            </a:solidFill>
          </p:spPr>
        </p:sp>
        <p:sp>
          <p:nvSpPr>
            <p:cNvPr id="8" name="TextBox 8"/>
            <p:cNvSpPr txBox="1"/>
            <p:nvPr/>
          </p:nvSpPr>
          <p:spPr>
            <a:xfrm>
              <a:off x="613696" y="534595"/>
              <a:ext cx="1299530" cy="720725"/>
            </a:xfrm>
            <a:prstGeom prst="rect">
              <a:avLst/>
            </a:prstGeom>
          </p:spPr>
          <p:txBody>
            <a:bodyPr lIns="0" tIns="0" rIns="0" bIns="0" rtlCol="0" anchor="t">
              <a:spAutoFit/>
            </a:bodyPr>
            <a:lstStyle/>
            <a:p>
              <a:pPr>
                <a:lnSpc>
                  <a:spcPts val="4200"/>
                </a:lnSpc>
              </a:pPr>
              <a:r>
                <a:rPr lang="en-US" sz="3500">
                  <a:solidFill>
                    <a:srgbClr val="32478C"/>
                  </a:solidFill>
                  <a:latin typeface="DM Sans Bold"/>
                </a:rPr>
                <a:t>03</a:t>
              </a:r>
            </a:p>
          </p:txBody>
        </p:sp>
      </p:grpSp>
      <p:grpSp>
        <p:nvGrpSpPr>
          <p:cNvPr id="9" name="Group 9"/>
          <p:cNvGrpSpPr/>
          <p:nvPr/>
        </p:nvGrpSpPr>
        <p:grpSpPr>
          <a:xfrm>
            <a:off x="1028700" y="5796933"/>
            <a:ext cx="7874546" cy="1349580"/>
            <a:chOff x="0" y="0"/>
            <a:chExt cx="10499395" cy="1799441"/>
          </a:xfrm>
        </p:grpSpPr>
        <p:sp>
          <p:nvSpPr>
            <p:cNvPr id="10" name="AutoShape 10"/>
            <p:cNvSpPr/>
            <p:nvPr/>
          </p:nvSpPr>
          <p:spPr>
            <a:xfrm>
              <a:off x="0" y="0"/>
              <a:ext cx="10499395" cy="1799441"/>
            </a:xfrm>
            <a:prstGeom prst="rect">
              <a:avLst/>
            </a:prstGeom>
            <a:solidFill>
              <a:srgbClr val="FFFFFF"/>
            </a:solidFill>
          </p:spPr>
        </p:sp>
        <p:sp>
          <p:nvSpPr>
            <p:cNvPr id="11" name="TextBox 11"/>
            <p:cNvSpPr txBox="1"/>
            <p:nvPr/>
          </p:nvSpPr>
          <p:spPr>
            <a:xfrm>
              <a:off x="613696" y="534595"/>
              <a:ext cx="1299530" cy="720725"/>
            </a:xfrm>
            <a:prstGeom prst="rect">
              <a:avLst/>
            </a:prstGeom>
          </p:spPr>
          <p:txBody>
            <a:bodyPr lIns="0" tIns="0" rIns="0" bIns="0" rtlCol="0" anchor="t">
              <a:spAutoFit/>
            </a:bodyPr>
            <a:lstStyle/>
            <a:p>
              <a:pPr>
                <a:lnSpc>
                  <a:spcPts val="4200"/>
                </a:lnSpc>
              </a:pPr>
              <a:r>
                <a:rPr lang="en-US" sz="3500">
                  <a:solidFill>
                    <a:srgbClr val="32478C"/>
                  </a:solidFill>
                  <a:latin typeface="DM Sans Bold"/>
                </a:rPr>
                <a:t>02</a:t>
              </a:r>
            </a:p>
          </p:txBody>
        </p:sp>
      </p:grpSp>
      <p:sp>
        <p:nvSpPr>
          <p:cNvPr id="12" name="Freeform 12"/>
          <p:cNvSpPr/>
          <p:nvPr/>
        </p:nvSpPr>
        <p:spPr>
          <a:xfrm flipH="1">
            <a:off x="11661037" y="1214237"/>
            <a:ext cx="9082666" cy="9775864"/>
          </a:xfrm>
          <a:custGeom>
            <a:avLst/>
            <a:gdLst/>
            <a:ahLst/>
            <a:cxnLst/>
            <a:rect l="l" t="t" r="r" b="b"/>
            <a:pathLst>
              <a:path w="9082666" h="9775864">
                <a:moveTo>
                  <a:pt x="9082667" y="0"/>
                </a:moveTo>
                <a:lnTo>
                  <a:pt x="0" y="0"/>
                </a:lnTo>
                <a:lnTo>
                  <a:pt x="0" y="9775864"/>
                </a:lnTo>
                <a:lnTo>
                  <a:pt x="9082667" y="9775864"/>
                </a:lnTo>
                <a:lnTo>
                  <a:pt x="9082667"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13" name="Group 13"/>
          <p:cNvGrpSpPr/>
          <p:nvPr/>
        </p:nvGrpSpPr>
        <p:grpSpPr>
          <a:xfrm>
            <a:off x="9384754" y="4010416"/>
            <a:ext cx="7874546" cy="1349580"/>
            <a:chOff x="0" y="0"/>
            <a:chExt cx="10499395" cy="1799441"/>
          </a:xfrm>
        </p:grpSpPr>
        <p:sp>
          <p:nvSpPr>
            <p:cNvPr id="14" name="AutoShape 14"/>
            <p:cNvSpPr/>
            <p:nvPr/>
          </p:nvSpPr>
          <p:spPr>
            <a:xfrm>
              <a:off x="0" y="0"/>
              <a:ext cx="10499395" cy="1799441"/>
            </a:xfrm>
            <a:prstGeom prst="rect">
              <a:avLst/>
            </a:prstGeom>
            <a:solidFill>
              <a:srgbClr val="FFFFFF"/>
            </a:solidFill>
          </p:spPr>
        </p:sp>
        <p:sp>
          <p:nvSpPr>
            <p:cNvPr id="15" name="TextBox 15"/>
            <p:cNvSpPr txBox="1"/>
            <p:nvPr/>
          </p:nvSpPr>
          <p:spPr>
            <a:xfrm>
              <a:off x="613696" y="534595"/>
              <a:ext cx="1299530" cy="720725"/>
            </a:xfrm>
            <a:prstGeom prst="rect">
              <a:avLst/>
            </a:prstGeom>
          </p:spPr>
          <p:txBody>
            <a:bodyPr lIns="0" tIns="0" rIns="0" bIns="0" rtlCol="0" anchor="t">
              <a:spAutoFit/>
            </a:bodyPr>
            <a:lstStyle/>
            <a:p>
              <a:pPr>
                <a:lnSpc>
                  <a:spcPts val="4200"/>
                </a:lnSpc>
              </a:pPr>
              <a:r>
                <a:rPr lang="en-US" sz="3500">
                  <a:solidFill>
                    <a:srgbClr val="32478C"/>
                  </a:solidFill>
                  <a:latin typeface="DM Sans Bold"/>
                </a:rPr>
                <a:t>04</a:t>
              </a:r>
            </a:p>
          </p:txBody>
        </p:sp>
      </p:grpSp>
      <p:grpSp>
        <p:nvGrpSpPr>
          <p:cNvPr id="16" name="Group 16"/>
          <p:cNvGrpSpPr/>
          <p:nvPr/>
        </p:nvGrpSpPr>
        <p:grpSpPr>
          <a:xfrm>
            <a:off x="9384754" y="5796933"/>
            <a:ext cx="7874546" cy="1349580"/>
            <a:chOff x="0" y="0"/>
            <a:chExt cx="10499395" cy="1799441"/>
          </a:xfrm>
        </p:grpSpPr>
        <p:sp>
          <p:nvSpPr>
            <p:cNvPr id="17" name="AutoShape 17"/>
            <p:cNvSpPr/>
            <p:nvPr/>
          </p:nvSpPr>
          <p:spPr>
            <a:xfrm>
              <a:off x="0" y="0"/>
              <a:ext cx="10499395" cy="1799441"/>
            </a:xfrm>
            <a:prstGeom prst="rect">
              <a:avLst/>
            </a:prstGeom>
            <a:solidFill>
              <a:srgbClr val="FFFFFF"/>
            </a:solidFill>
          </p:spPr>
        </p:sp>
        <p:sp>
          <p:nvSpPr>
            <p:cNvPr id="18" name="TextBox 18"/>
            <p:cNvSpPr txBox="1"/>
            <p:nvPr/>
          </p:nvSpPr>
          <p:spPr>
            <a:xfrm>
              <a:off x="613696" y="534595"/>
              <a:ext cx="1299530" cy="720725"/>
            </a:xfrm>
            <a:prstGeom prst="rect">
              <a:avLst/>
            </a:prstGeom>
          </p:spPr>
          <p:txBody>
            <a:bodyPr lIns="0" tIns="0" rIns="0" bIns="0" rtlCol="0" anchor="t">
              <a:spAutoFit/>
            </a:bodyPr>
            <a:lstStyle/>
            <a:p>
              <a:pPr>
                <a:lnSpc>
                  <a:spcPts val="4200"/>
                </a:lnSpc>
              </a:pPr>
              <a:r>
                <a:rPr lang="en-US" sz="3500">
                  <a:solidFill>
                    <a:srgbClr val="32478C"/>
                  </a:solidFill>
                  <a:latin typeface="DM Sans Bold"/>
                </a:rPr>
                <a:t>05</a:t>
              </a:r>
            </a:p>
          </p:txBody>
        </p:sp>
      </p:grpSp>
      <p:sp>
        <p:nvSpPr>
          <p:cNvPr id="19" name="TextBox 18"/>
          <p:cNvSpPr txBox="1"/>
          <p:nvPr/>
        </p:nvSpPr>
        <p:spPr>
          <a:xfrm>
            <a:off x="2491328" y="4092349"/>
            <a:ext cx="6052062" cy="1569660"/>
          </a:xfrm>
          <a:prstGeom prst="rect">
            <a:avLst/>
          </a:prstGeom>
          <a:noFill/>
        </p:spPr>
        <p:txBody>
          <a:bodyPr wrap="square" rtlCol="0">
            <a:spAutoFit/>
          </a:bodyPr>
          <a:lstStyle/>
          <a:p>
            <a:r>
              <a:rPr lang="en-US" sz="2400" dirty="0">
                <a:solidFill>
                  <a:srgbClr val="32478C"/>
                </a:solidFill>
                <a:latin typeface="DM Sans Bold"/>
              </a:rPr>
              <a:t>FINANCIAL FRAUD DETECTION BASED ON MACHINE LEARNING: A SYSTEMATIC LITERATURE REVIEW</a:t>
            </a:r>
          </a:p>
          <a:p>
            <a:endParaRPr lang="en-IN" sz="2400" dirty="0"/>
          </a:p>
        </p:txBody>
      </p:sp>
      <p:sp>
        <p:nvSpPr>
          <p:cNvPr id="20" name="TextBox 19"/>
          <p:cNvSpPr txBox="1"/>
          <p:nvPr/>
        </p:nvSpPr>
        <p:spPr>
          <a:xfrm>
            <a:off x="2234140" y="5849143"/>
            <a:ext cx="6309249" cy="1169551"/>
          </a:xfrm>
          <a:prstGeom prst="rect">
            <a:avLst/>
          </a:prstGeom>
          <a:noFill/>
        </p:spPr>
        <p:txBody>
          <a:bodyPr wrap="square" rtlCol="0">
            <a:spAutoFit/>
          </a:bodyPr>
          <a:lstStyle/>
          <a:p>
            <a:pPr algn="ctr">
              <a:lnSpc>
                <a:spcPts val="4200"/>
              </a:lnSpc>
            </a:pPr>
            <a:r>
              <a:rPr lang="en-US" sz="2400" dirty="0">
                <a:solidFill>
                  <a:srgbClr val="32478C"/>
                </a:solidFill>
                <a:latin typeface="DM Sans Bold"/>
              </a:rPr>
              <a:t>FRAUDULENT FINANCIAL TRANSACTIONS DETECTION USING MACHINE LEARNING </a:t>
            </a:r>
            <a:endParaRPr lang="en-US" sz="2400" dirty="0">
              <a:solidFill>
                <a:srgbClr val="32478C"/>
              </a:solidFill>
              <a:latin typeface="DM Sans Bold"/>
            </a:endParaRPr>
          </a:p>
        </p:txBody>
      </p:sp>
      <p:sp>
        <p:nvSpPr>
          <p:cNvPr id="21" name="TextBox 20"/>
          <p:cNvSpPr txBox="1"/>
          <p:nvPr/>
        </p:nvSpPr>
        <p:spPr>
          <a:xfrm>
            <a:off x="2182805" y="7586913"/>
            <a:ext cx="6669107" cy="1220847"/>
          </a:xfrm>
          <a:prstGeom prst="rect">
            <a:avLst/>
          </a:prstGeom>
          <a:noFill/>
        </p:spPr>
        <p:txBody>
          <a:bodyPr wrap="square" rtlCol="0">
            <a:spAutoFit/>
          </a:bodyPr>
          <a:lstStyle/>
          <a:p>
            <a:pPr algn="ctr">
              <a:lnSpc>
                <a:spcPts val="4394"/>
              </a:lnSpc>
            </a:pPr>
            <a:r>
              <a:rPr lang="en-US" sz="2400" dirty="0">
                <a:solidFill>
                  <a:srgbClr val="32478C"/>
                </a:solidFill>
                <a:latin typeface="DM Sans Bold"/>
              </a:rPr>
              <a:t>FRAUD DETECTION USING NEURAL NETWORKS: A CASE STUDY OF INCOME TAX</a:t>
            </a:r>
            <a:endParaRPr lang="en-US" sz="2400" dirty="0">
              <a:solidFill>
                <a:srgbClr val="32478C"/>
              </a:solidFill>
              <a:latin typeface="DM Sans Bold"/>
            </a:endParaRPr>
          </a:p>
        </p:txBody>
      </p:sp>
      <p:sp>
        <p:nvSpPr>
          <p:cNvPr id="22" name="TextBox 21"/>
          <p:cNvSpPr txBox="1"/>
          <p:nvPr/>
        </p:nvSpPr>
        <p:spPr>
          <a:xfrm>
            <a:off x="10554770" y="3967303"/>
            <a:ext cx="6765099" cy="1438855"/>
          </a:xfrm>
          <a:prstGeom prst="rect">
            <a:avLst/>
          </a:prstGeom>
          <a:noFill/>
        </p:spPr>
        <p:txBody>
          <a:bodyPr wrap="square" rtlCol="0">
            <a:spAutoFit/>
          </a:bodyPr>
          <a:lstStyle/>
          <a:p>
            <a:pPr>
              <a:lnSpc>
                <a:spcPts val="3521"/>
              </a:lnSpc>
            </a:pPr>
            <a:r>
              <a:rPr lang="en-US" sz="2400" dirty="0">
                <a:solidFill>
                  <a:srgbClr val="32478C"/>
                </a:solidFill>
                <a:latin typeface="DM Sans Bold"/>
              </a:rPr>
              <a:t>AN EFFICIENT TECHNIQUES FOR FRAUDULENT DETECTION IN CREDIT CARD DATASET: A COMPREHENSIVE STUDY</a:t>
            </a:r>
            <a:endParaRPr lang="en-US" sz="2400" dirty="0">
              <a:solidFill>
                <a:srgbClr val="32478C"/>
              </a:solidFill>
              <a:latin typeface="DM Sans Bold"/>
            </a:endParaRPr>
          </a:p>
        </p:txBody>
      </p:sp>
      <p:sp>
        <p:nvSpPr>
          <p:cNvPr id="23" name="TextBox 22"/>
          <p:cNvSpPr txBox="1"/>
          <p:nvPr/>
        </p:nvSpPr>
        <p:spPr>
          <a:xfrm>
            <a:off x="10494201" y="5906746"/>
            <a:ext cx="6765099" cy="1122808"/>
          </a:xfrm>
          <a:prstGeom prst="rect">
            <a:avLst/>
          </a:prstGeom>
          <a:noFill/>
        </p:spPr>
        <p:txBody>
          <a:bodyPr wrap="square" rtlCol="0">
            <a:spAutoFit/>
          </a:bodyPr>
          <a:lstStyle/>
          <a:p>
            <a:pPr>
              <a:lnSpc>
                <a:spcPts val="4200"/>
              </a:lnSpc>
            </a:pPr>
            <a:r>
              <a:rPr lang="en-US" sz="2400" dirty="0">
                <a:solidFill>
                  <a:srgbClr val="32478C"/>
                </a:solidFill>
                <a:latin typeface="DM Sans Bold"/>
              </a:rPr>
              <a:t>CREDIT CARD FRAUD DETECTION USING MACHINE LEARNING BY MEERA ALEMAD </a:t>
            </a:r>
            <a:endParaRPr lang="en-US" sz="2400" dirty="0">
              <a:solidFill>
                <a:srgbClr val="32478C"/>
              </a:solidFill>
              <a:latin typeface="DM Sans Bold"/>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6" name="Rectangle 25"/>
          <p:cNvSpPr/>
          <p:nvPr/>
        </p:nvSpPr>
        <p:spPr>
          <a:xfrm>
            <a:off x="5523458" y="4358670"/>
            <a:ext cx="7241085" cy="1569660"/>
          </a:xfrm>
          <a:prstGeom prst="rect">
            <a:avLst/>
          </a:prstGeom>
        </p:spPr>
        <p:txBody>
          <a:bodyPr wrap="none">
            <a:spAutoFit/>
          </a:bodyPr>
          <a:lstStyle/>
          <a:p>
            <a:pPr algn="ctr"/>
            <a:r>
              <a:rPr lang="en-IN" sz="9600" b="1" dirty="0">
                <a:latin typeface="Archivo Black" panose="020B0604020202020204" charset="0"/>
              </a:rPr>
              <a:t>Thank You</a:t>
            </a:r>
            <a:endParaRPr lang="en-IN" sz="9600" b="1" dirty="0">
              <a:latin typeface="Archivo Black" panose="020B0604020202020204" charset="0"/>
            </a:endParaRPr>
          </a:p>
        </p:txBody>
      </p:sp>
    </p:spTree>
    <p:extLst>
      <p:ext uri="{BB962C8B-B14F-4D97-AF65-F5344CB8AC3E}">
        <p14:creationId xmlns:p14="http://schemas.microsoft.com/office/powerpoint/2010/main" val="13184802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AutoShape 2"/>
          <p:cNvSpPr/>
          <p:nvPr/>
        </p:nvSpPr>
        <p:spPr>
          <a:xfrm>
            <a:off x="1028700" y="2430262"/>
            <a:ext cx="15735300" cy="7245676"/>
          </a:xfrm>
          <a:prstGeom prst="rect">
            <a:avLst/>
          </a:prstGeom>
          <a:solidFill>
            <a:srgbClr val="FFFFFF"/>
          </a:solidFill>
        </p:spPr>
      </p:sp>
      <p:sp>
        <p:nvSpPr>
          <p:cNvPr id="5" name="TextBox 5"/>
          <p:cNvSpPr txBox="1"/>
          <p:nvPr/>
        </p:nvSpPr>
        <p:spPr>
          <a:xfrm>
            <a:off x="1007918" y="1143198"/>
            <a:ext cx="11528701" cy="1158875"/>
          </a:xfrm>
          <a:prstGeom prst="rect">
            <a:avLst/>
          </a:prstGeom>
        </p:spPr>
        <p:txBody>
          <a:bodyPr lIns="0" tIns="0" rIns="0" bIns="0" rtlCol="0" anchor="t">
            <a:spAutoFit/>
          </a:bodyPr>
          <a:lstStyle/>
          <a:p>
            <a:pPr marL="0" lvl="0" indent="0">
              <a:lnSpc>
                <a:spcPts val="8800"/>
              </a:lnSpc>
              <a:spcBef>
                <a:spcPct val="0"/>
              </a:spcBef>
            </a:pPr>
            <a:r>
              <a:rPr lang="en-US" sz="8000" dirty="0" smtClean="0">
                <a:solidFill>
                  <a:srgbClr val="32478C"/>
                </a:solidFill>
                <a:latin typeface="Dingos Stamp"/>
              </a:rPr>
              <a:t>Abstract</a:t>
            </a:r>
            <a:endParaRPr lang="en-US" sz="8000" dirty="0">
              <a:solidFill>
                <a:srgbClr val="32478C"/>
              </a:solidFill>
              <a:latin typeface="Dingos Stamp"/>
            </a:endParaRPr>
          </a:p>
        </p:txBody>
      </p:sp>
      <p:sp>
        <p:nvSpPr>
          <p:cNvPr id="6" name="TextBox 6"/>
          <p:cNvSpPr txBox="1"/>
          <p:nvPr/>
        </p:nvSpPr>
        <p:spPr>
          <a:xfrm>
            <a:off x="1314485" y="2781300"/>
            <a:ext cx="15297115" cy="6001643"/>
          </a:xfrm>
          <a:prstGeom prst="rect">
            <a:avLst/>
          </a:prstGeom>
        </p:spPr>
        <p:txBody>
          <a:bodyPr wrap="square" lIns="0" tIns="0" rIns="0" bIns="0" rtlCol="0" anchor="t">
            <a:spAutoFit/>
          </a:bodyPr>
          <a:lstStyle/>
          <a:p>
            <a:pPr algn="just">
              <a:lnSpc>
                <a:spcPts val="3901"/>
              </a:lnSpc>
              <a:spcBef>
                <a:spcPct val="0"/>
              </a:spcBef>
            </a:pPr>
            <a:r>
              <a:rPr lang="en-US" sz="3251" dirty="0">
                <a:latin typeface="DM Sans Bold"/>
              </a:rPr>
              <a:t>In today's digital era, financial institutions face a significant challenge in detecting and preventing credit card fraud efficiently. To address this challenge, we have developed a sophisticated Flask application integrated with a machine learning model tailored for real-time credit card fraud detection. The application's user-friendly interface empowers users to input transaction details, enabling the system to generate accurate fraud predictions promptly. By leveraging advanced algorithms and seamless technology integration, our project aims to enhance proactive risk management in financial transactions. Through meticulous design and implementation, we strive to provide a comprehensive solution that improves efficiency, usability, and effectiveness in fraud detection systems, thereby safeguarding financial integrity and customer trust.</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2" name="AutoShape 2"/>
          <p:cNvSpPr/>
          <p:nvPr/>
        </p:nvSpPr>
        <p:spPr>
          <a:xfrm>
            <a:off x="1028700" y="2430262"/>
            <a:ext cx="15735300" cy="7245676"/>
          </a:xfrm>
          <a:prstGeom prst="rect">
            <a:avLst/>
          </a:prstGeom>
          <a:solidFill>
            <a:srgbClr val="FFFFFF"/>
          </a:solidFill>
        </p:spPr>
      </p:sp>
      <p:sp>
        <p:nvSpPr>
          <p:cNvPr id="5" name="TextBox 5"/>
          <p:cNvSpPr txBox="1"/>
          <p:nvPr/>
        </p:nvSpPr>
        <p:spPr>
          <a:xfrm>
            <a:off x="1007918" y="1143198"/>
            <a:ext cx="12631882" cy="1128514"/>
          </a:xfrm>
          <a:prstGeom prst="rect">
            <a:avLst/>
          </a:prstGeom>
        </p:spPr>
        <p:txBody>
          <a:bodyPr wrap="square" lIns="0" tIns="0" rIns="0" bIns="0" rtlCol="0" anchor="t">
            <a:spAutoFit/>
          </a:bodyPr>
          <a:lstStyle/>
          <a:p>
            <a:pPr marL="0" lvl="0" indent="0">
              <a:lnSpc>
                <a:spcPts val="8800"/>
              </a:lnSpc>
              <a:spcBef>
                <a:spcPct val="0"/>
              </a:spcBef>
            </a:pPr>
            <a:r>
              <a:rPr lang="en-US" sz="8000" dirty="0" smtClean="0">
                <a:solidFill>
                  <a:srgbClr val="32478C"/>
                </a:solidFill>
                <a:latin typeface="Dingos Stamp"/>
              </a:rPr>
              <a:t>Acknowledgement</a:t>
            </a:r>
            <a:endParaRPr lang="en-US" sz="8000" dirty="0">
              <a:solidFill>
                <a:srgbClr val="32478C"/>
              </a:solidFill>
              <a:latin typeface="Dingos Stamp"/>
            </a:endParaRPr>
          </a:p>
        </p:txBody>
      </p:sp>
      <p:sp>
        <p:nvSpPr>
          <p:cNvPr id="6" name="TextBox 6"/>
          <p:cNvSpPr txBox="1"/>
          <p:nvPr/>
        </p:nvSpPr>
        <p:spPr>
          <a:xfrm>
            <a:off x="1314485" y="2781300"/>
            <a:ext cx="15297115" cy="6093976"/>
          </a:xfrm>
          <a:prstGeom prst="rect">
            <a:avLst/>
          </a:prstGeom>
        </p:spPr>
        <p:txBody>
          <a:bodyPr wrap="square" lIns="0" tIns="0" rIns="0" bIns="0" rtlCol="0" anchor="t">
            <a:spAutoFit/>
          </a:bodyPr>
          <a:lstStyle/>
          <a:p>
            <a:pPr algn="just"/>
            <a:r>
              <a:rPr lang="en-US" sz="3600" b="1" dirty="0"/>
              <a:t>I would like to convey my heartfelt gratitude to Dr. </a:t>
            </a:r>
            <a:r>
              <a:rPr lang="en-US" sz="3600" b="1" dirty="0" err="1"/>
              <a:t>Dipika</a:t>
            </a:r>
            <a:r>
              <a:rPr lang="en-US" sz="3600" b="1" dirty="0"/>
              <a:t> </a:t>
            </a:r>
            <a:r>
              <a:rPr lang="en-US" sz="3600" b="1" dirty="0" err="1"/>
              <a:t>Vishe</a:t>
            </a:r>
            <a:r>
              <a:rPr lang="en-US" sz="3600" b="1" dirty="0"/>
              <a:t> for her tremendous direction and assistance in the completion of my project. I am eternally grateful to you. </a:t>
            </a:r>
          </a:p>
          <a:p>
            <a:pPr algn="just"/>
            <a:r>
              <a:rPr lang="en-US" sz="3600" b="1" dirty="0"/>
              <a:t>I am deeply indebted to Head of Computer Department Ms. </a:t>
            </a:r>
            <a:r>
              <a:rPr lang="en-US" sz="3600" b="1" dirty="0" err="1"/>
              <a:t>Madhuri</a:t>
            </a:r>
            <a:r>
              <a:rPr lang="en-US" sz="3600" b="1" dirty="0"/>
              <a:t> </a:t>
            </a:r>
            <a:r>
              <a:rPr lang="en-US" sz="3600" b="1" dirty="0" err="1"/>
              <a:t>Narkhede</a:t>
            </a:r>
            <a:r>
              <a:rPr lang="en-US" sz="3600" b="1" dirty="0"/>
              <a:t> and our Principal Dr. </a:t>
            </a:r>
            <a:r>
              <a:rPr lang="en-US" sz="3600" b="1" dirty="0" err="1"/>
              <a:t>Seema</a:t>
            </a:r>
            <a:r>
              <a:rPr lang="en-US" sz="3600" b="1" dirty="0"/>
              <a:t> Pillai for giving us this valuable opportunity to do this project. </a:t>
            </a:r>
          </a:p>
          <a:p>
            <a:pPr algn="just"/>
            <a:r>
              <a:rPr lang="en-US" sz="3600" b="1" dirty="0"/>
              <a:t>I am thankful to our college Smt. </a:t>
            </a:r>
            <a:r>
              <a:rPr lang="en-US" sz="3600" b="1" dirty="0" err="1"/>
              <a:t>Devkiba</a:t>
            </a:r>
            <a:r>
              <a:rPr lang="en-US" sz="3600" b="1" dirty="0"/>
              <a:t> </a:t>
            </a:r>
            <a:r>
              <a:rPr lang="en-US" sz="3600" b="1" dirty="0" err="1"/>
              <a:t>Mohansinhji</a:t>
            </a:r>
            <a:r>
              <a:rPr lang="en-US" sz="3600" b="1" dirty="0"/>
              <a:t> Chauhan College of Commerce and Science for considering our project and extending help at all stages needed during our work of collecting information regarding this project. I’d also like to thank my friends and parents for their support and encouragement as I worked on this assignment. </a:t>
            </a:r>
            <a:endParaRPr lang="en-US" sz="3600" b="1" dirty="0"/>
          </a:p>
        </p:txBody>
      </p:sp>
    </p:spTree>
    <p:extLst>
      <p:ext uri="{BB962C8B-B14F-4D97-AF65-F5344CB8AC3E}">
        <p14:creationId xmlns:p14="http://schemas.microsoft.com/office/powerpoint/2010/main" val="250632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BBE25"/>
        </a:solidFill>
        <a:effectLst/>
      </p:bgPr>
    </p:bg>
    <p:spTree>
      <p:nvGrpSpPr>
        <p:cNvPr id="1" name=""/>
        <p:cNvGrpSpPr/>
        <p:nvPr/>
      </p:nvGrpSpPr>
      <p:grpSpPr>
        <a:xfrm>
          <a:off x="0" y="0"/>
          <a:ext cx="0" cy="0"/>
          <a:chOff x="0" y="0"/>
          <a:chExt cx="0" cy="0"/>
        </a:xfrm>
      </p:grpSpPr>
      <p:sp>
        <p:nvSpPr>
          <p:cNvPr id="2" name="AutoShape 2"/>
          <p:cNvSpPr/>
          <p:nvPr/>
        </p:nvSpPr>
        <p:spPr>
          <a:xfrm>
            <a:off x="1028700" y="2430262"/>
            <a:ext cx="9105900" cy="7245676"/>
          </a:xfrm>
          <a:prstGeom prst="rect">
            <a:avLst/>
          </a:prstGeom>
          <a:solidFill>
            <a:srgbClr val="FFFFFF"/>
          </a:solidFill>
        </p:spPr>
      </p:sp>
      <p:sp>
        <p:nvSpPr>
          <p:cNvPr id="3" name="Freeform 3"/>
          <p:cNvSpPr/>
          <p:nvPr/>
        </p:nvSpPr>
        <p:spPr>
          <a:xfrm>
            <a:off x="10515600" y="2430262"/>
            <a:ext cx="7096220" cy="7048160"/>
          </a:xfrm>
          <a:custGeom>
            <a:avLst/>
            <a:gdLst/>
            <a:ahLst/>
            <a:cxnLst/>
            <a:rect l="l" t="t" r="r" b="b"/>
            <a:pathLst>
              <a:path w="7296830" h="7048160">
                <a:moveTo>
                  <a:pt x="0" y="0"/>
                </a:moveTo>
                <a:lnTo>
                  <a:pt x="7296830" y="0"/>
                </a:lnTo>
                <a:lnTo>
                  <a:pt x="7296830" y="7048161"/>
                </a:lnTo>
                <a:lnTo>
                  <a:pt x="0" y="7048161"/>
                </a:lnTo>
                <a:lnTo>
                  <a:pt x="0" y="0"/>
                </a:lnTo>
                <a:close/>
              </a:path>
            </a:pathLst>
          </a:custGeom>
          <a:blipFill>
            <a:blip r:embed="rId2"/>
            <a:stretch>
              <a:fillRect t="-39375" b="-15723"/>
            </a:stretch>
          </a:blipFill>
        </p:spPr>
      </p:sp>
      <p:sp>
        <p:nvSpPr>
          <p:cNvPr id="5" name="TextBox 5"/>
          <p:cNvSpPr txBox="1"/>
          <p:nvPr/>
        </p:nvSpPr>
        <p:spPr>
          <a:xfrm>
            <a:off x="1007918" y="1143198"/>
            <a:ext cx="11528701" cy="1158875"/>
          </a:xfrm>
          <a:prstGeom prst="rect">
            <a:avLst/>
          </a:prstGeom>
        </p:spPr>
        <p:txBody>
          <a:bodyPr lIns="0" tIns="0" rIns="0" bIns="0" rtlCol="0" anchor="t">
            <a:spAutoFit/>
          </a:bodyPr>
          <a:lstStyle/>
          <a:p>
            <a:pPr marL="0" lvl="0" indent="0">
              <a:lnSpc>
                <a:spcPts val="8800"/>
              </a:lnSpc>
              <a:spcBef>
                <a:spcPct val="0"/>
              </a:spcBef>
            </a:pPr>
            <a:r>
              <a:rPr lang="en-US" sz="8000" dirty="0">
                <a:solidFill>
                  <a:srgbClr val="32478C"/>
                </a:solidFill>
                <a:latin typeface="Dingos Stamp"/>
              </a:rPr>
              <a:t>INTRODUCTION</a:t>
            </a:r>
          </a:p>
        </p:txBody>
      </p:sp>
      <p:sp>
        <p:nvSpPr>
          <p:cNvPr id="6" name="TextBox 6"/>
          <p:cNvSpPr txBox="1"/>
          <p:nvPr/>
        </p:nvSpPr>
        <p:spPr>
          <a:xfrm>
            <a:off x="1371670" y="2350044"/>
            <a:ext cx="8381929" cy="6501780"/>
          </a:xfrm>
          <a:prstGeom prst="rect">
            <a:avLst/>
          </a:prstGeom>
        </p:spPr>
        <p:txBody>
          <a:bodyPr wrap="square" lIns="0" tIns="0" rIns="0" bIns="0" rtlCol="0" anchor="t">
            <a:spAutoFit/>
          </a:bodyPr>
          <a:lstStyle/>
          <a:p>
            <a:pPr algn="just">
              <a:lnSpc>
                <a:spcPts val="3901"/>
              </a:lnSpc>
              <a:spcBef>
                <a:spcPct val="0"/>
              </a:spcBef>
            </a:pPr>
            <a:endParaRPr dirty="0"/>
          </a:p>
          <a:p>
            <a:pPr algn="just">
              <a:lnSpc>
                <a:spcPts val="3901"/>
              </a:lnSpc>
              <a:spcBef>
                <a:spcPct val="0"/>
              </a:spcBef>
            </a:pPr>
            <a:r>
              <a:rPr lang="en-US" sz="3251" dirty="0">
                <a:latin typeface="DM Sans Bold"/>
              </a:rPr>
              <a:t>WELCOME TO OUR CREDIT CARD FRAUD DETECTION PROJECT! WE'VE DEVELOPED A ROBUST FRAUD DETECTION MODEL USING ADVANCED MACHINE LEARNING TECHNIQUES LIKE LOGISTIC REGRESSION, DECISION TREES, AND RANDOM FORESTS. OUR MODEL ADDRESSES DATASET IMBALANCES THROUGH UNDERSAMPLING AND OVERSAMPLING METHODS. EXPLORE OUR WEBPAGE FOR INSIGHTS INTO MODEL PERFORMANCE AND ANALYSIS RESULTS.</a:t>
            </a:r>
          </a:p>
        </p:txBody>
      </p:sp>
    </p:spTree>
    <p:extLst>
      <p:ext uri="{BB962C8B-B14F-4D97-AF65-F5344CB8AC3E}">
        <p14:creationId xmlns:p14="http://schemas.microsoft.com/office/powerpoint/2010/main" val="24823477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2" name="AutoShape 2"/>
          <p:cNvSpPr/>
          <p:nvPr/>
        </p:nvSpPr>
        <p:spPr>
          <a:xfrm>
            <a:off x="999058" y="3230061"/>
            <a:ext cx="9364142" cy="5647239"/>
          </a:xfrm>
          <a:prstGeom prst="rect">
            <a:avLst/>
          </a:prstGeom>
          <a:solidFill>
            <a:srgbClr val="FFFFFF"/>
          </a:solidFill>
        </p:spPr>
      </p:sp>
      <p:sp>
        <p:nvSpPr>
          <p:cNvPr id="5" name="TextBox 5"/>
          <p:cNvSpPr txBox="1"/>
          <p:nvPr/>
        </p:nvSpPr>
        <p:spPr>
          <a:xfrm>
            <a:off x="1007918" y="1143198"/>
            <a:ext cx="15679882" cy="1128514"/>
          </a:xfrm>
          <a:prstGeom prst="rect">
            <a:avLst/>
          </a:prstGeom>
        </p:spPr>
        <p:txBody>
          <a:bodyPr wrap="square" lIns="0" tIns="0" rIns="0" bIns="0" rtlCol="0" anchor="t">
            <a:spAutoFit/>
          </a:bodyPr>
          <a:lstStyle/>
          <a:p>
            <a:pPr marL="0" lvl="0" indent="0">
              <a:lnSpc>
                <a:spcPts val="8800"/>
              </a:lnSpc>
              <a:spcBef>
                <a:spcPct val="0"/>
              </a:spcBef>
            </a:pPr>
            <a:r>
              <a:rPr lang="en-US" sz="8000" dirty="0" smtClean="0">
                <a:solidFill>
                  <a:srgbClr val="32478C"/>
                </a:solidFill>
                <a:latin typeface="Dingos Stamp"/>
              </a:rPr>
              <a:t>Problem Statement</a:t>
            </a:r>
            <a:endParaRPr lang="en-US" sz="8000" dirty="0">
              <a:solidFill>
                <a:srgbClr val="32478C"/>
              </a:solidFill>
              <a:latin typeface="Dingos Stamp"/>
            </a:endParaRPr>
          </a:p>
        </p:txBody>
      </p:sp>
      <p:sp>
        <p:nvSpPr>
          <p:cNvPr id="6" name="TextBox 6"/>
          <p:cNvSpPr txBox="1"/>
          <p:nvPr/>
        </p:nvSpPr>
        <p:spPr>
          <a:xfrm>
            <a:off x="1437224" y="3494931"/>
            <a:ext cx="8468775" cy="4501232"/>
          </a:xfrm>
          <a:prstGeom prst="rect">
            <a:avLst/>
          </a:prstGeom>
        </p:spPr>
        <p:txBody>
          <a:bodyPr wrap="square" lIns="0" tIns="0" rIns="0" bIns="0" rtlCol="0" anchor="t">
            <a:spAutoFit/>
          </a:bodyPr>
          <a:lstStyle/>
          <a:p>
            <a:pPr algn="just">
              <a:lnSpc>
                <a:spcPts val="3901"/>
              </a:lnSpc>
              <a:spcBef>
                <a:spcPct val="0"/>
              </a:spcBef>
            </a:pPr>
            <a:r>
              <a:rPr lang="en-US" sz="3251" dirty="0">
                <a:latin typeface="DM Sans Bold"/>
              </a:rPr>
              <a:t>Design and develop a Flask application integrated with a machine learning model to address the challenge of credit card fraud detection in real-time. The goal is to create a user-friendly interface that allows users to input transaction details and receive accurate fraud predictions, enhancing proactive risk management in financial transactions.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799" y="3230947"/>
            <a:ext cx="7011731" cy="5029200"/>
          </a:xfrm>
          <a:prstGeom prst="rect">
            <a:avLst/>
          </a:prstGeom>
        </p:spPr>
      </p:pic>
    </p:spTree>
    <p:extLst>
      <p:ext uri="{BB962C8B-B14F-4D97-AF65-F5344CB8AC3E}">
        <p14:creationId xmlns:p14="http://schemas.microsoft.com/office/powerpoint/2010/main" val="17977213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85101" y="1028700"/>
            <a:ext cx="5562067" cy="6155205"/>
          </a:xfrm>
          <a:custGeom>
            <a:avLst/>
            <a:gdLst/>
            <a:ahLst/>
            <a:cxnLst/>
            <a:rect l="l" t="t" r="r" b="b"/>
            <a:pathLst>
              <a:path w="5562067" h="6155205">
                <a:moveTo>
                  <a:pt x="0" y="0"/>
                </a:moveTo>
                <a:lnTo>
                  <a:pt x="5562068" y="0"/>
                </a:lnTo>
                <a:lnTo>
                  <a:pt x="5562068" y="6155205"/>
                </a:lnTo>
                <a:lnTo>
                  <a:pt x="0" y="615520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TextBox 4"/>
          <p:cNvSpPr txBox="1"/>
          <p:nvPr/>
        </p:nvSpPr>
        <p:spPr>
          <a:xfrm>
            <a:off x="1028700" y="1271387"/>
            <a:ext cx="8926412" cy="1158875"/>
          </a:xfrm>
          <a:prstGeom prst="rect">
            <a:avLst/>
          </a:prstGeom>
        </p:spPr>
        <p:txBody>
          <a:bodyPr lIns="0" tIns="0" rIns="0" bIns="0" rtlCol="0" anchor="t">
            <a:spAutoFit/>
          </a:bodyPr>
          <a:lstStyle/>
          <a:p>
            <a:pPr marL="0" lvl="0" indent="0">
              <a:lnSpc>
                <a:spcPts val="8800"/>
              </a:lnSpc>
              <a:spcBef>
                <a:spcPct val="0"/>
              </a:spcBef>
            </a:pPr>
            <a:r>
              <a:rPr lang="en-US" sz="8000">
                <a:solidFill>
                  <a:srgbClr val="32478C"/>
                </a:solidFill>
                <a:latin typeface="Dingos Stamp"/>
              </a:rPr>
              <a:t>OBJECTIVES</a:t>
            </a:r>
          </a:p>
        </p:txBody>
      </p:sp>
      <p:sp>
        <p:nvSpPr>
          <p:cNvPr id="5" name="Freeform 5"/>
          <p:cNvSpPr/>
          <p:nvPr/>
        </p:nvSpPr>
        <p:spPr>
          <a:xfrm>
            <a:off x="-770827" y="4981175"/>
            <a:ext cx="8292220" cy="6075935"/>
          </a:xfrm>
          <a:custGeom>
            <a:avLst/>
            <a:gdLst/>
            <a:ahLst/>
            <a:cxnLst/>
            <a:rect l="l" t="t" r="r" b="b"/>
            <a:pathLst>
              <a:path w="8292220" h="6075935">
                <a:moveTo>
                  <a:pt x="0" y="0"/>
                </a:moveTo>
                <a:lnTo>
                  <a:pt x="8292219" y="0"/>
                </a:lnTo>
                <a:lnTo>
                  <a:pt x="8292219" y="6075935"/>
                </a:lnTo>
                <a:lnTo>
                  <a:pt x="0" y="607593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AutoShape 6"/>
          <p:cNvSpPr/>
          <p:nvPr/>
        </p:nvSpPr>
        <p:spPr>
          <a:xfrm>
            <a:off x="1028700" y="3521215"/>
            <a:ext cx="4693165" cy="5737085"/>
          </a:xfrm>
          <a:prstGeom prst="rect">
            <a:avLst/>
          </a:prstGeom>
          <a:solidFill>
            <a:srgbClr val="F5ACAC"/>
          </a:solidFill>
        </p:spPr>
      </p:sp>
      <p:sp>
        <p:nvSpPr>
          <p:cNvPr id="7" name="TextBox 7"/>
          <p:cNvSpPr txBox="1"/>
          <p:nvPr/>
        </p:nvSpPr>
        <p:spPr>
          <a:xfrm>
            <a:off x="1801405" y="4067175"/>
            <a:ext cx="3147755" cy="1076325"/>
          </a:xfrm>
          <a:prstGeom prst="rect">
            <a:avLst/>
          </a:prstGeom>
        </p:spPr>
        <p:txBody>
          <a:bodyPr lIns="0" tIns="0" rIns="0" bIns="0" rtlCol="0" anchor="t">
            <a:spAutoFit/>
          </a:bodyPr>
          <a:lstStyle/>
          <a:p>
            <a:pPr algn="ctr">
              <a:lnSpc>
                <a:spcPts val="4200"/>
              </a:lnSpc>
            </a:pPr>
            <a:r>
              <a:rPr lang="en-US" sz="3500">
                <a:solidFill>
                  <a:srgbClr val="32478C"/>
                </a:solidFill>
                <a:latin typeface="DM Sans Bold"/>
              </a:rPr>
              <a:t>THE FIRST OBJECTIVE</a:t>
            </a:r>
          </a:p>
        </p:txBody>
      </p:sp>
      <p:sp>
        <p:nvSpPr>
          <p:cNvPr id="8" name="AutoShape 8"/>
          <p:cNvSpPr/>
          <p:nvPr/>
        </p:nvSpPr>
        <p:spPr>
          <a:xfrm>
            <a:off x="6797417" y="3521215"/>
            <a:ext cx="4693165" cy="5737085"/>
          </a:xfrm>
          <a:prstGeom prst="rect">
            <a:avLst/>
          </a:prstGeom>
          <a:solidFill>
            <a:srgbClr val="F5ACAC"/>
          </a:solidFill>
        </p:spPr>
      </p:sp>
      <p:sp>
        <p:nvSpPr>
          <p:cNvPr id="9" name="TextBox 9"/>
          <p:cNvSpPr txBox="1"/>
          <p:nvPr/>
        </p:nvSpPr>
        <p:spPr>
          <a:xfrm>
            <a:off x="7570123" y="4067175"/>
            <a:ext cx="3147755" cy="1076325"/>
          </a:xfrm>
          <a:prstGeom prst="rect">
            <a:avLst/>
          </a:prstGeom>
        </p:spPr>
        <p:txBody>
          <a:bodyPr lIns="0" tIns="0" rIns="0" bIns="0" rtlCol="0" anchor="t">
            <a:spAutoFit/>
          </a:bodyPr>
          <a:lstStyle/>
          <a:p>
            <a:pPr algn="ctr">
              <a:lnSpc>
                <a:spcPts val="4200"/>
              </a:lnSpc>
            </a:pPr>
            <a:r>
              <a:rPr lang="en-US" sz="3500">
                <a:solidFill>
                  <a:srgbClr val="32478C"/>
                </a:solidFill>
                <a:latin typeface="DM Sans Bold"/>
              </a:rPr>
              <a:t>THE SECOND OBJECTIVE</a:t>
            </a:r>
          </a:p>
        </p:txBody>
      </p:sp>
      <p:sp>
        <p:nvSpPr>
          <p:cNvPr id="10" name="AutoShape 10"/>
          <p:cNvSpPr/>
          <p:nvPr/>
        </p:nvSpPr>
        <p:spPr>
          <a:xfrm>
            <a:off x="12566135" y="3521215"/>
            <a:ext cx="4693165" cy="5737085"/>
          </a:xfrm>
          <a:prstGeom prst="rect">
            <a:avLst/>
          </a:prstGeom>
          <a:solidFill>
            <a:srgbClr val="F5ACAC"/>
          </a:solidFill>
        </p:spPr>
      </p:sp>
      <p:sp>
        <p:nvSpPr>
          <p:cNvPr id="11" name="TextBox 11"/>
          <p:cNvSpPr txBox="1"/>
          <p:nvPr/>
        </p:nvSpPr>
        <p:spPr>
          <a:xfrm>
            <a:off x="13338840" y="4067175"/>
            <a:ext cx="3147755" cy="1076325"/>
          </a:xfrm>
          <a:prstGeom prst="rect">
            <a:avLst/>
          </a:prstGeom>
        </p:spPr>
        <p:txBody>
          <a:bodyPr lIns="0" tIns="0" rIns="0" bIns="0" rtlCol="0" anchor="t">
            <a:spAutoFit/>
          </a:bodyPr>
          <a:lstStyle/>
          <a:p>
            <a:pPr algn="ctr">
              <a:lnSpc>
                <a:spcPts val="4200"/>
              </a:lnSpc>
            </a:pPr>
            <a:r>
              <a:rPr lang="en-US" sz="3500">
                <a:solidFill>
                  <a:srgbClr val="32478C"/>
                </a:solidFill>
                <a:latin typeface="DM Sans Bold"/>
              </a:rPr>
              <a:t>THE THIRD OBJECTIVE</a:t>
            </a:r>
          </a:p>
        </p:txBody>
      </p:sp>
      <p:sp>
        <p:nvSpPr>
          <p:cNvPr id="12" name="TextBox 12"/>
          <p:cNvSpPr txBox="1"/>
          <p:nvPr/>
        </p:nvSpPr>
        <p:spPr>
          <a:xfrm>
            <a:off x="1366418" y="5809368"/>
            <a:ext cx="4017730" cy="1780540"/>
          </a:xfrm>
          <a:prstGeom prst="rect">
            <a:avLst/>
          </a:prstGeom>
        </p:spPr>
        <p:txBody>
          <a:bodyPr lIns="0" tIns="0" rIns="0" bIns="0" rtlCol="0" anchor="t">
            <a:spAutoFit/>
          </a:bodyPr>
          <a:lstStyle/>
          <a:p>
            <a:pPr algn="ctr">
              <a:lnSpc>
                <a:spcPts val="4759"/>
              </a:lnSpc>
            </a:pPr>
            <a:r>
              <a:rPr lang="en-US" sz="3399">
                <a:solidFill>
                  <a:srgbClr val="32478C"/>
                </a:solidFill>
                <a:latin typeface="Canva Sans"/>
              </a:rPr>
              <a:t>Model Development and Optimization</a:t>
            </a:r>
          </a:p>
        </p:txBody>
      </p:sp>
      <p:sp>
        <p:nvSpPr>
          <p:cNvPr id="13" name="TextBox 13"/>
          <p:cNvSpPr txBox="1"/>
          <p:nvPr/>
        </p:nvSpPr>
        <p:spPr>
          <a:xfrm>
            <a:off x="7135135" y="6323083"/>
            <a:ext cx="4017730" cy="1180465"/>
          </a:xfrm>
          <a:prstGeom prst="rect">
            <a:avLst/>
          </a:prstGeom>
        </p:spPr>
        <p:txBody>
          <a:bodyPr lIns="0" tIns="0" rIns="0" bIns="0" rtlCol="0" anchor="t">
            <a:spAutoFit/>
          </a:bodyPr>
          <a:lstStyle/>
          <a:p>
            <a:pPr algn="ctr">
              <a:lnSpc>
                <a:spcPts val="4759"/>
              </a:lnSpc>
            </a:pPr>
            <a:r>
              <a:rPr lang="en-US" sz="3399">
                <a:solidFill>
                  <a:srgbClr val="32478C"/>
                </a:solidFill>
                <a:latin typeface="Canva Sans"/>
              </a:rPr>
              <a:t>Addressing Class Imbalance</a:t>
            </a:r>
          </a:p>
        </p:txBody>
      </p:sp>
      <p:sp>
        <p:nvSpPr>
          <p:cNvPr id="14" name="TextBox 14"/>
          <p:cNvSpPr txBox="1"/>
          <p:nvPr/>
        </p:nvSpPr>
        <p:spPr>
          <a:xfrm>
            <a:off x="12903853" y="6238603"/>
            <a:ext cx="4017730" cy="1780540"/>
          </a:xfrm>
          <a:prstGeom prst="rect">
            <a:avLst/>
          </a:prstGeom>
        </p:spPr>
        <p:txBody>
          <a:bodyPr lIns="0" tIns="0" rIns="0" bIns="0" rtlCol="0" anchor="t">
            <a:spAutoFit/>
          </a:bodyPr>
          <a:lstStyle/>
          <a:p>
            <a:pPr algn="ctr">
              <a:lnSpc>
                <a:spcPts val="4759"/>
              </a:lnSpc>
            </a:pPr>
            <a:r>
              <a:rPr lang="en-US" sz="3399">
                <a:solidFill>
                  <a:srgbClr val="32478C"/>
                </a:solidFill>
                <a:latin typeface="Canva Sans"/>
              </a:rPr>
              <a:t>Performance Evaluation and User Interface</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ACAC"/>
        </a:solidFill>
        <a:effectLst/>
      </p:bgPr>
    </p:bg>
    <p:spTree>
      <p:nvGrpSpPr>
        <p:cNvPr id="1" name=""/>
        <p:cNvGrpSpPr/>
        <p:nvPr/>
      </p:nvGrpSpPr>
      <p:grpSpPr>
        <a:xfrm>
          <a:off x="0" y="0"/>
          <a:ext cx="0" cy="0"/>
          <a:chOff x="0" y="0"/>
          <a:chExt cx="0" cy="0"/>
        </a:xfrm>
      </p:grpSpPr>
      <p:sp>
        <p:nvSpPr>
          <p:cNvPr id="2" name="Freeform 2"/>
          <p:cNvSpPr/>
          <p:nvPr/>
        </p:nvSpPr>
        <p:spPr>
          <a:xfrm>
            <a:off x="10665483" y="1823837"/>
            <a:ext cx="4915647" cy="5179321"/>
          </a:xfrm>
          <a:custGeom>
            <a:avLst/>
            <a:gdLst/>
            <a:ahLst/>
            <a:cxnLst/>
            <a:rect l="l" t="t" r="r" b="b"/>
            <a:pathLst>
              <a:path w="4915647" h="5179321">
                <a:moveTo>
                  <a:pt x="0" y="0"/>
                </a:moveTo>
                <a:lnTo>
                  <a:pt x="4915647" y="0"/>
                </a:lnTo>
                <a:lnTo>
                  <a:pt x="4915647" y="5179322"/>
                </a:lnTo>
                <a:lnTo>
                  <a:pt x="0" y="517932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1028700" y="1271387"/>
            <a:ext cx="10461883" cy="2273300"/>
          </a:xfrm>
          <a:prstGeom prst="rect">
            <a:avLst/>
          </a:prstGeom>
        </p:spPr>
        <p:txBody>
          <a:bodyPr lIns="0" tIns="0" rIns="0" bIns="0" rtlCol="0" anchor="t">
            <a:spAutoFit/>
          </a:bodyPr>
          <a:lstStyle/>
          <a:p>
            <a:pPr marL="0" lvl="0" indent="0">
              <a:lnSpc>
                <a:spcPts val="8800"/>
              </a:lnSpc>
              <a:spcBef>
                <a:spcPct val="0"/>
              </a:spcBef>
            </a:pPr>
            <a:r>
              <a:rPr lang="en-US" sz="8000" dirty="0">
                <a:solidFill>
                  <a:srgbClr val="32478C"/>
                </a:solidFill>
                <a:latin typeface="Dingos Stamp"/>
              </a:rPr>
              <a:t>REVIEW OF LITERATURE</a:t>
            </a:r>
          </a:p>
        </p:txBody>
      </p:sp>
      <p:sp>
        <p:nvSpPr>
          <p:cNvPr id="4" name="AutoShape 4"/>
          <p:cNvSpPr/>
          <p:nvPr/>
        </p:nvSpPr>
        <p:spPr>
          <a:xfrm>
            <a:off x="1028700" y="4651229"/>
            <a:ext cx="4949544" cy="4607071"/>
          </a:xfrm>
          <a:prstGeom prst="rect">
            <a:avLst/>
          </a:prstGeom>
          <a:solidFill>
            <a:srgbClr val="FFFFFF"/>
          </a:solidFill>
        </p:spPr>
      </p:sp>
      <p:sp>
        <p:nvSpPr>
          <p:cNvPr id="5" name="TextBox 5"/>
          <p:cNvSpPr txBox="1"/>
          <p:nvPr/>
        </p:nvSpPr>
        <p:spPr>
          <a:xfrm>
            <a:off x="1255068" y="5730589"/>
            <a:ext cx="4496807" cy="2438400"/>
          </a:xfrm>
          <a:prstGeom prst="rect">
            <a:avLst/>
          </a:prstGeom>
        </p:spPr>
        <p:txBody>
          <a:bodyPr lIns="0" tIns="0" rIns="0" bIns="0" rtlCol="0" anchor="t">
            <a:spAutoFit/>
          </a:bodyPr>
          <a:lstStyle/>
          <a:p>
            <a:pPr algn="ctr">
              <a:lnSpc>
                <a:spcPts val="3837"/>
              </a:lnSpc>
            </a:pPr>
            <a:r>
              <a:rPr lang="en-US" sz="3198" dirty="0">
                <a:solidFill>
                  <a:srgbClr val="32478C"/>
                </a:solidFill>
                <a:latin typeface="DM Sans Bold"/>
              </a:rPr>
              <a:t>FINANCIAL FRAUD DETECTION BASED ON MACHINE LEARNING: A SYSTEMATIC LITERATURE REVIEW</a:t>
            </a:r>
          </a:p>
        </p:txBody>
      </p:sp>
      <p:sp>
        <p:nvSpPr>
          <p:cNvPr id="6" name="AutoShape 6"/>
          <p:cNvSpPr/>
          <p:nvPr/>
        </p:nvSpPr>
        <p:spPr>
          <a:xfrm>
            <a:off x="6797417" y="4651229"/>
            <a:ext cx="4693165" cy="4607071"/>
          </a:xfrm>
          <a:prstGeom prst="rect">
            <a:avLst/>
          </a:prstGeom>
          <a:solidFill>
            <a:srgbClr val="FFFFFF"/>
          </a:solidFill>
        </p:spPr>
      </p:sp>
      <p:sp>
        <p:nvSpPr>
          <p:cNvPr id="7" name="Freeform 7"/>
          <p:cNvSpPr/>
          <p:nvPr/>
        </p:nvSpPr>
        <p:spPr>
          <a:xfrm>
            <a:off x="4668098" y="8230859"/>
            <a:ext cx="4258639" cy="4994139"/>
          </a:xfrm>
          <a:custGeom>
            <a:avLst/>
            <a:gdLst/>
            <a:ahLst/>
            <a:cxnLst/>
            <a:rect l="l" t="t" r="r" b="b"/>
            <a:pathLst>
              <a:path w="4258639" h="4994139">
                <a:moveTo>
                  <a:pt x="0" y="0"/>
                </a:moveTo>
                <a:lnTo>
                  <a:pt x="4258639" y="0"/>
                </a:lnTo>
                <a:lnTo>
                  <a:pt x="4258639" y="4994140"/>
                </a:lnTo>
                <a:lnTo>
                  <a:pt x="0" y="499414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TextBox 8"/>
          <p:cNvSpPr txBox="1"/>
          <p:nvPr/>
        </p:nvSpPr>
        <p:spPr>
          <a:xfrm>
            <a:off x="7217602" y="5345039"/>
            <a:ext cx="3852796" cy="3209925"/>
          </a:xfrm>
          <a:prstGeom prst="rect">
            <a:avLst/>
          </a:prstGeom>
        </p:spPr>
        <p:txBody>
          <a:bodyPr lIns="0" tIns="0" rIns="0" bIns="0" rtlCol="0" anchor="t">
            <a:spAutoFit/>
          </a:bodyPr>
          <a:lstStyle/>
          <a:p>
            <a:pPr algn="ctr">
              <a:lnSpc>
                <a:spcPts val="4200"/>
              </a:lnSpc>
            </a:pPr>
            <a:r>
              <a:rPr lang="en-US" sz="3500" dirty="0">
                <a:solidFill>
                  <a:srgbClr val="32478C"/>
                </a:solidFill>
                <a:latin typeface="DM Sans Bold"/>
              </a:rPr>
              <a:t>FRAUDULENT FINANCIAL TRANSACTIONS DETECTION USING MACHINE LEARNING </a:t>
            </a:r>
          </a:p>
        </p:txBody>
      </p:sp>
      <p:sp>
        <p:nvSpPr>
          <p:cNvPr id="9" name="AutoShape 9"/>
          <p:cNvSpPr/>
          <p:nvPr/>
        </p:nvSpPr>
        <p:spPr>
          <a:xfrm>
            <a:off x="12566135" y="4651229"/>
            <a:ext cx="4693165" cy="4607071"/>
          </a:xfrm>
          <a:prstGeom prst="rect">
            <a:avLst/>
          </a:prstGeom>
          <a:solidFill>
            <a:srgbClr val="FFFFFF"/>
          </a:solidFill>
        </p:spPr>
      </p:sp>
      <p:sp>
        <p:nvSpPr>
          <p:cNvPr id="10" name="TextBox 10"/>
          <p:cNvSpPr txBox="1"/>
          <p:nvPr/>
        </p:nvSpPr>
        <p:spPr>
          <a:xfrm>
            <a:off x="12865450" y="5216239"/>
            <a:ext cx="4094535" cy="3338726"/>
          </a:xfrm>
          <a:prstGeom prst="rect">
            <a:avLst/>
          </a:prstGeom>
        </p:spPr>
        <p:txBody>
          <a:bodyPr lIns="0" tIns="0" rIns="0" bIns="0" rtlCol="0" anchor="t">
            <a:spAutoFit/>
          </a:bodyPr>
          <a:lstStyle/>
          <a:p>
            <a:pPr algn="ctr">
              <a:lnSpc>
                <a:spcPts val="4394"/>
              </a:lnSpc>
            </a:pPr>
            <a:r>
              <a:rPr lang="en-US" sz="3661" dirty="0">
                <a:solidFill>
                  <a:srgbClr val="32478C"/>
                </a:solidFill>
                <a:latin typeface="DM Sans Bold"/>
              </a:rPr>
              <a:t>FRAUD DETECTION USING NEURAL NETWORKS: A CASE STUDY OF INCOME TAX</a:t>
            </a:r>
          </a:p>
        </p:txBody>
      </p:sp>
      <p:sp>
        <p:nvSpPr>
          <p:cNvPr id="11" name="TextBox 10"/>
          <p:cNvSpPr txBox="1"/>
          <p:nvPr/>
        </p:nvSpPr>
        <p:spPr>
          <a:xfrm>
            <a:off x="6797417" y="3606032"/>
            <a:ext cx="6012936" cy="923330"/>
          </a:xfrm>
          <a:prstGeom prst="rect">
            <a:avLst/>
          </a:prstGeom>
          <a:noFill/>
        </p:spPr>
        <p:txBody>
          <a:bodyPr wrap="square" rtlCol="0">
            <a:spAutoFit/>
          </a:bodyPr>
          <a:lstStyle/>
          <a:p>
            <a:pPr algn="ctr"/>
            <a:r>
              <a:rPr lang="en-IN" sz="5400" dirty="0" smtClean="0">
                <a:solidFill>
                  <a:srgbClr val="32478C"/>
                </a:solidFill>
                <a:latin typeface="Cooper Black" panose="0208090404030B020404" pitchFamily="18" charset="0"/>
              </a:rPr>
              <a:t>Sources:</a:t>
            </a:r>
            <a:endParaRPr lang="en-IN" sz="8000" dirty="0">
              <a:solidFill>
                <a:srgbClr val="32478C"/>
              </a:solidFill>
              <a:latin typeface="Cooper Black" panose="0208090404030B020404"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913182"/>
            <a:ext cx="8444001" cy="2273300"/>
          </a:xfrm>
          <a:prstGeom prst="rect">
            <a:avLst/>
          </a:prstGeom>
        </p:spPr>
        <p:txBody>
          <a:bodyPr lIns="0" tIns="0" rIns="0" bIns="0" rtlCol="0" anchor="t">
            <a:spAutoFit/>
          </a:bodyPr>
          <a:lstStyle/>
          <a:p>
            <a:pPr marL="0" lvl="0" indent="0">
              <a:lnSpc>
                <a:spcPts val="8800"/>
              </a:lnSpc>
              <a:spcBef>
                <a:spcPct val="0"/>
              </a:spcBef>
            </a:pPr>
            <a:r>
              <a:rPr lang="en-US" sz="8000">
                <a:solidFill>
                  <a:srgbClr val="32478C"/>
                </a:solidFill>
                <a:latin typeface="Dingos Stamp"/>
              </a:rPr>
              <a:t>REVIEW OF LITERATURE</a:t>
            </a:r>
          </a:p>
        </p:txBody>
      </p:sp>
      <p:sp>
        <p:nvSpPr>
          <p:cNvPr id="3" name="AutoShape 3"/>
          <p:cNvSpPr/>
          <p:nvPr/>
        </p:nvSpPr>
        <p:spPr>
          <a:xfrm>
            <a:off x="10573281" y="1028700"/>
            <a:ext cx="6686019" cy="2390986"/>
          </a:xfrm>
          <a:prstGeom prst="rect">
            <a:avLst/>
          </a:prstGeom>
          <a:solidFill>
            <a:srgbClr val="FBBE25"/>
          </a:solidFill>
        </p:spPr>
      </p:sp>
      <p:sp>
        <p:nvSpPr>
          <p:cNvPr id="4" name="TextBox 4"/>
          <p:cNvSpPr txBox="1"/>
          <p:nvPr/>
        </p:nvSpPr>
        <p:spPr>
          <a:xfrm>
            <a:off x="10793408" y="1274520"/>
            <a:ext cx="6229741" cy="1779150"/>
          </a:xfrm>
          <a:prstGeom prst="rect">
            <a:avLst/>
          </a:prstGeom>
        </p:spPr>
        <p:txBody>
          <a:bodyPr lIns="0" tIns="0" rIns="0" bIns="0" rtlCol="0" anchor="t">
            <a:spAutoFit/>
          </a:bodyPr>
          <a:lstStyle/>
          <a:p>
            <a:pPr>
              <a:lnSpc>
                <a:spcPts val="3521"/>
              </a:lnSpc>
            </a:pPr>
            <a:r>
              <a:rPr lang="en-US" sz="2934" dirty="0">
                <a:solidFill>
                  <a:srgbClr val="32478C"/>
                </a:solidFill>
                <a:latin typeface="DM Sans Bold"/>
              </a:rPr>
              <a:t>AN EFFICIENT TECHNIQUES FOR FRAUDULENT DETECTION IN CREDIT CARD DATASET: A COMPREHENSIVE STUDY</a:t>
            </a:r>
          </a:p>
        </p:txBody>
      </p:sp>
      <p:sp>
        <p:nvSpPr>
          <p:cNvPr id="5" name="AutoShape 5"/>
          <p:cNvSpPr/>
          <p:nvPr/>
        </p:nvSpPr>
        <p:spPr>
          <a:xfrm>
            <a:off x="10573281" y="3948007"/>
            <a:ext cx="6686019" cy="2390986"/>
          </a:xfrm>
          <a:prstGeom prst="rect">
            <a:avLst/>
          </a:prstGeom>
          <a:solidFill>
            <a:srgbClr val="FBBE25"/>
          </a:solidFill>
        </p:spPr>
      </p:sp>
      <p:sp>
        <p:nvSpPr>
          <p:cNvPr id="6" name="TextBox 6"/>
          <p:cNvSpPr txBox="1"/>
          <p:nvPr/>
        </p:nvSpPr>
        <p:spPr>
          <a:xfrm>
            <a:off x="10793408" y="4333875"/>
            <a:ext cx="6465892" cy="1609725"/>
          </a:xfrm>
          <a:prstGeom prst="rect">
            <a:avLst/>
          </a:prstGeom>
        </p:spPr>
        <p:txBody>
          <a:bodyPr lIns="0" tIns="0" rIns="0" bIns="0" rtlCol="0" anchor="t">
            <a:spAutoFit/>
          </a:bodyPr>
          <a:lstStyle/>
          <a:p>
            <a:pPr>
              <a:lnSpc>
                <a:spcPts val="4200"/>
              </a:lnSpc>
            </a:pPr>
            <a:r>
              <a:rPr lang="en-US" sz="3500" dirty="0">
                <a:solidFill>
                  <a:srgbClr val="32478C"/>
                </a:solidFill>
                <a:latin typeface="DM Sans Bold"/>
              </a:rPr>
              <a:t>CREDIT CARD FRAUD DETECTION USING MACHINE LEARNING BY MEERA ALEMAD </a:t>
            </a:r>
          </a:p>
        </p:txBody>
      </p:sp>
      <p:sp>
        <p:nvSpPr>
          <p:cNvPr id="7" name="AutoShape 7"/>
          <p:cNvSpPr/>
          <p:nvPr/>
        </p:nvSpPr>
        <p:spPr>
          <a:xfrm>
            <a:off x="10573281" y="6867314"/>
            <a:ext cx="6686019" cy="2390986"/>
          </a:xfrm>
          <a:prstGeom prst="rect">
            <a:avLst/>
          </a:prstGeom>
          <a:solidFill>
            <a:srgbClr val="FBBE25"/>
          </a:solidFill>
        </p:spPr>
      </p:sp>
      <p:sp>
        <p:nvSpPr>
          <p:cNvPr id="8" name="TextBox 8"/>
          <p:cNvSpPr txBox="1"/>
          <p:nvPr/>
        </p:nvSpPr>
        <p:spPr>
          <a:xfrm>
            <a:off x="10793408" y="7332558"/>
            <a:ext cx="6229741" cy="1609725"/>
          </a:xfrm>
          <a:prstGeom prst="rect">
            <a:avLst/>
          </a:prstGeom>
        </p:spPr>
        <p:txBody>
          <a:bodyPr lIns="0" tIns="0" rIns="0" bIns="0" rtlCol="0" anchor="t">
            <a:spAutoFit/>
          </a:bodyPr>
          <a:lstStyle/>
          <a:p>
            <a:pPr>
              <a:lnSpc>
                <a:spcPts val="4200"/>
              </a:lnSpc>
            </a:pPr>
            <a:r>
              <a:rPr lang="en-US" sz="3500">
                <a:solidFill>
                  <a:srgbClr val="32478C"/>
                </a:solidFill>
                <a:latin typeface="DM Sans Bold"/>
              </a:rPr>
              <a:t>FRAUD DETECTION USING MACHINE LEARNING ADITYA OZA</a:t>
            </a:r>
          </a:p>
        </p:txBody>
      </p:sp>
      <p:sp>
        <p:nvSpPr>
          <p:cNvPr id="9" name="Freeform 9"/>
          <p:cNvSpPr/>
          <p:nvPr/>
        </p:nvSpPr>
        <p:spPr>
          <a:xfrm>
            <a:off x="1028700" y="5375897"/>
            <a:ext cx="4977637" cy="5475401"/>
          </a:xfrm>
          <a:custGeom>
            <a:avLst/>
            <a:gdLst/>
            <a:ahLst/>
            <a:cxnLst/>
            <a:rect l="l" t="t" r="r" b="b"/>
            <a:pathLst>
              <a:path w="4977637" h="5475401">
                <a:moveTo>
                  <a:pt x="0" y="0"/>
                </a:moveTo>
                <a:lnTo>
                  <a:pt x="4977637" y="0"/>
                </a:lnTo>
                <a:lnTo>
                  <a:pt x="4977637" y="5475401"/>
                </a:lnTo>
                <a:lnTo>
                  <a:pt x="0" y="547540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6893D4"/>
        </a:solidFill>
        <a:effectLst/>
      </p:bgPr>
    </p:bg>
    <p:spTree>
      <p:nvGrpSpPr>
        <p:cNvPr id="1" name=""/>
        <p:cNvGrpSpPr/>
        <p:nvPr/>
      </p:nvGrpSpPr>
      <p:grpSpPr>
        <a:xfrm>
          <a:off x="0" y="0"/>
          <a:ext cx="0" cy="0"/>
          <a:chOff x="0" y="0"/>
          <a:chExt cx="0" cy="0"/>
        </a:xfrm>
      </p:grpSpPr>
      <p:sp>
        <p:nvSpPr>
          <p:cNvPr id="3" name="TextBox 3"/>
          <p:cNvSpPr txBox="1"/>
          <p:nvPr/>
        </p:nvSpPr>
        <p:spPr>
          <a:xfrm>
            <a:off x="1028700" y="1085850"/>
            <a:ext cx="10837946" cy="3247810"/>
          </a:xfrm>
          <a:prstGeom prst="rect">
            <a:avLst/>
          </a:prstGeom>
        </p:spPr>
        <p:txBody>
          <a:bodyPr lIns="0" tIns="0" rIns="0" bIns="0" rtlCol="0" anchor="t">
            <a:spAutoFit/>
          </a:bodyPr>
          <a:lstStyle/>
          <a:p>
            <a:pPr>
              <a:lnSpc>
                <a:spcPts val="8442"/>
              </a:lnSpc>
            </a:pPr>
            <a:r>
              <a:rPr lang="en-US" sz="7675">
                <a:solidFill>
                  <a:srgbClr val="F5ACAC"/>
                </a:solidFill>
                <a:latin typeface="Dingos Stamp"/>
              </a:rPr>
              <a:t>RESEARCH METHODOLOGY</a:t>
            </a:r>
          </a:p>
          <a:p>
            <a:pPr marL="0" lvl="0" indent="0">
              <a:lnSpc>
                <a:spcPts val="8442"/>
              </a:lnSpc>
              <a:spcBef>
                <a:spcPct val="0"/>
              </a:spcBef>
            </a:pPr>
            <a:endParaRPr lang="en-US" sz="7675">
              <a:solidFill>
                <a:srgbClr val="F5ACAC"/>
              </a:solidFill>
              <a:latin typeface="Dingos Stamp"/>
            </a:endParaRPr>
          </a:p>
        </p:txBody>
      </p:sp>
      <p:sp>
        <p:nvSpPr>
          <p:cNvPr id="4" name="AutoShape 4"/>
          <p:cNvSpPr/>
          <p:nvPr/>
        </p:nvSpPr>
        <p:spPr>
          <a:xfrm>
            <a:off x="1028700" y="3593366"/>
            <a:ext cx="4727973" cy="1960761"/>
          </a:xfrm>
          <a:prstGeom prst="rect">
            <a:avLst/>
          </a:prstGeom>
          <a:solidFill>
            <a:srgbClr val="FFFFFF"/>
          </a:solidFill>
        </p:spPr>
      </p:sp>
      <p:sp>
        <p:nvSpPr>
          <p:cNvPr id="5" name="TextBox 5"/>
          <p:cNvSpPr txBox="1"/>
          <p:nvPr/>
        </p:nvSpPr>
        <p:spPr>
          <a:xfrm>
            <a:off x="1332458" y="3626226"/>
            <a:ext cx="4120455" cy="1180465"/>
          </a:xfrm>
          <a:prstGeom prst="rect">
            <a:avLst/>
          </a:prstGeom>
        </p:spPr>
        <p:txBody>
          <a:bodyPr lIns="0" tIns="0" rIns="0" bIns="0" rtlCol="0" anchor="t">
            <a:spAutoFit/>
          </a:bodyPr>
          <a:lstStyle/>
          <a:p>
            <a:pPr algn="ctr">
              <a:lnSpc>
                <a:spcPts val="4759"/>
              </a:lnSpc>
            </a:pPr>
            <a:r>
              <a:rPr lang="en-US" sz="3399" dirty="0">
                <a:solidFill>
                  <a:srgbClr val="000000"/>
                </a:solidFill>
                <a:latin typeface="Canva Sans"/>
              </a:rPr>
              <a:t>Data Collection and</a:t>
            </a:r>
          </a:p>
          <a:p>
            <a:pPr algn="ctr">
              <a:lnSpc>
                <a:spcPts val="4759"/>
              </a:lnSpc>
            </a:pPr>
            <a:r>
              <a:rPr lang="en-US" sz="3399" dirty="0">
                <a:solidFill>
                  <a:srgbClr val="000000"/>
                </a:solidFill>
                <a:latin typeface="Canva Sans"/>
              </a:rPr>
              <a:t> Preparation</a:t>
            </a:r>
          </a:p>
        </p:txBody>
      </p:sp>
      <p:sp>
        <p:nvSpPr>
          <p:cNvPr id="6" name="AutoShape 6"/>
          <p:cNvSpPr/>
          <p:nvPr/>
        </p:nvSpPr>
        <p:spPr>
          <a:xfrm>
            <a:off x="6447673" y="3593366"/>
            <a:ext cx="4727973" cy="1960761"/>
          </a:xfrm>
          <a:prstGeom prst="rect">
            <a:avLst/>
          </a:prstGeom>
          <a:solidFill>
            <a:srgbClr val="FFFFFF"/>
          </a:solidFill>
        </p:spPr>
      </p:sp>
      <p:sp>
        <p:nvSpPr>
          <p:cNvPr id="7" name="TextBox 7"/>
          <p:cNvSpPr txBox="1"/>
          <p:nvPr/>
        </p:nvSpPr>
        <p:spPr>
          <a:xfrm>
            <a:off x="6553862" y="3773587"/>
            <a:ext cx="4621783" cy="178054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Handling Imbalanced </a:t>
            </a:r>
          </a:p>
          <a:p>
            <a:pPr algn="ctr">
              <a:lnSpc>
                <a:spcPts val="4759"/>
              </a:lnSpc>
            </a:pPr>
            <a:r>
              <a:rPr lang="en-US" sz="3399">
                <a:solidFill>
                  <a:srgbClr val="000000"/>
                </a:solidFill>
                <a:latin typeface="Canva Sans"/>
              </a:rPr>
              <a:t>Data</a:t>
            </a:r>
          </a:p>
          <a:p>
            <a:pPr algn="ctr">
              <a:lnSpc>
                <a:spcPts val="4759"/>
              </a:lnSpc>
            </a:pPr>
            <a:endParaRPr lang="en-US" sz="3399">
              <a:solidFill>
                <a:srgbClr val="000000"/>
              </a:solidFill>
              <a:latin typeface="Canva Sans"/>
            </a:endParaRPr>
          </a:p>
        </p:txBody>
      </p:sp>
      <p:sp>
        <p:nvSpPr>
          <p:cNvPr id="8" name="AutoShape 8"/>
          <p:cNvSpPr/>
          <p:nvPr/>
        </p:nvSpPr>
        <p:spPr>
          <a:xfrm>
            <a:off x="11866646" y="3593366"/>
            <a:ext cx="4727973" cy="1960761"/>
          </a:xfrm>
          <a:prstGeom prst="rect">
            <a:avLst/>
          </a:prstGeom>
          <a:solidFill>
            <a:srgbClr val="FFFFFF"/>
          </a:solidFill>
        </p:spPr>
      </p:sp>
      <p:sp>
        <p:nvSpPr>
          <p:cNvPr id="9" name="TextBox 9"/>
          <p:cNvSpPr txBox="1"/>
          <p:nvPr/>
        </p:nvSpPr>
        <p:spPr>
          <a:xfrm>
            <a:off x="12510912" y="3773587"/>
            <a:ext cx="4083707" cy="1780540"/>
          </a:xfrm>
          <a:prstGeom prst="rect">
            <a:avLst/>
          </a:prstGeom>
        </p:spPr>
        <p:txBody>
          <a:bodyPr lIns="0" tIns="0" rIns="0" bIns="0" rtlCol="0" anchor="t">
            <a:spAutoFit/>
          </a:bodyPr>
          <a:lstStyle/>
          <a:p>
            <a:pPr algn="just">
              <a:lnSpc>
                <a:spcPts val="4759"/>
              </a:lnSpc>
            </a:pPr>
            <a:r>
              <a:rPr lang="en-US" sz="3399">
                <a:solidFill>
                  <a:srgbClr val="000000"/>
                </a:solidFill>
                <a:latin typeface="Canva Sans"/>
              </a:rPr>
              <a:t>Model Training </a:t>
            </a:r>
          </a:p>
          <a:p>
            <a:pPr algn="just">
              <a:lnSpc>
                <a:spcPts val="4759"/>
              </a:lnSpc>
            </a:pPr>
            <a:r>
              <a:rPr lang="en-US" sz="3399">
                <a:solidFill>
                  <a:srgbClr val="000000"/>
                </a:solidFill>
                <a:latin typeface="Canva Sans"/>
              </a:rPr>
              <a:t>and Evaluation</a:t>
            </a:r>
          </a:p>
          <a:p>
            <a:pPr algn="just">
              <a:lnSpc>
                <a:spcPts val="4759"/>
              </a:lnSpc>
            </a:pPr>
            <a:endParaRPr lang="en-US" sz="3399">
              <a:solidFill>
                <a:srgbClr val="000000"/>
              </a:solidFill>
              <a:latin typeface="Canva Sans"/>
            </a:endParaRPr>
          </a:p>
        </p:txBody>
      </p:sp>
      <p:sp>
        <p:nvSpPr>
          <p:cNvPr id="10" name="AutoShape 10"/>
          <p:cNvSpPr/>
          <p:nvPr/>
        </p:nvSpPr>
        <p:spPr>
          <a:xfrm>
            <a:off x="3392686" y="6816105"/>
            <a:ext cx="4727973" cy="1960761"/>
          </a:xfrm>
          <a:prstGeom prst="rect">
            <a:avLst/>
          </a:prstGeom>
          <a:solidFill>
            <a:srgbClr val="FFFFFF"/>
          </a:solidFill>
        </p:spPr>
      </p:sp>
      <p:sp>
        <p:nvSpPr>
          <p:cNvPr id="11" name="TextBox 11"/>
          <p:cNvSpPr txBox="1"/>
          <p:nvPr/>
        </p:nvSpPr>
        <p:spPr>
          <a:xfrm>
            <a:off x="3477965" y="7394486"/>
            <a:ext cx="4642694" cy="1180465"/>
          </a:xfrm>
          <a:prstGeom prst="rect">
            <a:avLst/>
          </a:prstGeom>
        </p:spPr>
        <p:txBody>
          <a:bodyPr lIns="0" tIns="0" rIns="0" bIns="0" rtlCol="0" anchor="t">
            <a:spAutoFit/>
          </a:bodyPr>
          <a:lstStyle/>
          <a:p>
            <a:pPr algn="just">
              <a:lnSpc>
                <a:spcPts val="4759"/>
              </a:lnSpc>
            </a:pPr>
            <a:r>
              <a:rPr lang="en-US" sz="3399">
                <a:solidFill>
                  <a:srgbClr val="000000"/>
                </a:solidFill>
                <a:latin typeface="Canva Sans"/>
              </a:rPr>
              <a:t>Iterative Optimization</a:t>
            </a:r>
          </a:p>
          <a:p>
            <a:pPr algn="just">
              <a:lnSpc>
                <a:spcPts val="4759"/>
              </a:lnSpc>
            </a:pPr>
            <a:endParaRPr lang="en-US" sz="3399">
              <a:solidFill>
                <a:srgbClr val="000000"/>
              </a:solidFill>
              <a:latin typeface="Canva Sans"/>
            </a:endParaRPr>
          </a:p>
        </p:txBody>
      </p:sp>
      <p:sp>
        <p:nvSpPr>
          <p:cNvPr id="12" name="AutoShape 12"/>
          <p:cNvSpPr/>
          <p:nvPr/>
        </p:nvSpPr>
        <p:spPr>
          <a:xfrm>
            <a:off x="9144000" y="6816105"/>
            <a:ext cx="4727973" cy="1960761"/>
          </a:xfrm>
          <a:prstGeom prst="rect">
            <a:avLst/>
          </a:prstGeom>
          <a:solidFill>
            <a:srgbClr val="FFFFFF"/>
          </a:solidFill>
        </p:spPr>
      </p:sp>
      <p:sp>
        <p:nvSpPr>
          <p:cNvPr id="13" name="TextBox 13"/>
          <p:cNvSpPr txBox="1"/>
          <p:nvPr/>
        </p:nvSpPr>
        <p:spPr>
          <a:xfrm>
            <a:off x="9533186" y="6996325"/>
            <a:ext cx="3949601" cy="178054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Interpretation and </a:t>
            </a:r>
          </a:p>
          <a:p>
            <a:pPr algn="ctr">
              <a:lnSpc>
                <a:spcPts val="4759"/>
              </a:lnSpc>
            </a:pPr>
            <a:r>
              <a:rPr lang="en-US" sz="3399">
                <a:solidFill>
                  <a:srgbClr val="000000"/>
                </a:solidFill>
                <a:latin typeface="Canva Sans"/>
              </a:rPr>
              <a:t>Documentation</a:t>
            </a:r>
          </a:p>
          <a:p>
            <a:pPr algn="ctr">
              <a:lnSpc>
                <a:spcPts val="4759"/>
              </a:lnSpc>
            </a:pPr>
            <a:endParaRPr lang="en-US" sz="3399">
              <a:solidFill>
                <a:srgbClr val="000000"/>
              </a:solidFill>
              <a:latin typeface="Canva Sans"/>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TotalTime>
  <Words>632</Words>
  <Application>Microsoft Office PowerPoint</Application>
  <PresentationFormat>Custom</PresentationFormat>
  <Paragraphs>113</Paragraphs>
  <Slides>18</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Canva Sans</vt:lpstr>
      <vt:lpstr>Cooper Black</vt:lpstr>
      <vt:lpstr>Times New Roman</vt:lpstr>
      <vt:lpstr>Arial</vt:lpstr>
      <vt:lpstr>Canva Sans Bold</vt:lpstr>
      <vt:lpstr>DM Sans</vt:lpstr>
      <vt:lpstr>Calibri</vt:lpstr>
      <vt:lpstr>DM Sans Bold</vt:lpstr>
      <vt:lpstr>Dingos Stamp</vt:lpstr>
      <vt:lpstr>Archivo Black</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Group Project Discussion</dc:title>
  <cp:lastModifiedBy>USER</cp:lastModifiedBy>
  <cp:revision>11</cp:revision>
  <dcterms:created xsi:type="dcterms:W3CDTF">2006-08-16T00:00:00Z</dcterms:created>
  <dcterms:modified xsi:type="dcterms:W3CDTF">2024-03-21T20:21:29Z</dcterms:modified>
  <dc:identifier>DAGAKIYDsp4</dc:identifier>
</cp:coreProperties>
</file>